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1"/>
  </p:sldMasterIdLst>
  <p:notesMasterIdLst>
    <p:notesMasterId r:id="rId16"/>
  </p:notesMasterIdLst>
  <p:handoutMasterIdLst>
    <p:handoutMasterId r:id="rId17"/>
  </p:handoutMasterIdLst>
  <p:sldIdLst>
    <p:sldId id="256" r:id="rId2"/>
    <p:sldId id="257" r:id="rId3"/>
    <p:sldId id="258" r:id="rId4"/>
    <p:sldId id="260" r:id="rId5"/>
    <p:sldId id="261" r:id="rId6"/>
    <p:sldId id="264" r:id="rId7"/>
    <p:sldId id="262" r:id="rId8"/>
    <p:sldId id="265" r:id="rId9"/>
    <p:sldId id="270" r:id="rId10"/>
    <p:sldId id="263" r:id="rId11"/>
    <p:sldId id="269" r:id="rId12"/>
    <p:sldId id="268" r:id="rId13"/>
    <p:sldId id="267" r:id="rId14"/>
    <p:sldId id="259"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BB51"/>
    <a:srgbClr val="115740"/>
    <a:srgbClr val="0057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66" autoAdjust="0"/>
    <p:restoredTop sz="94660"/>
  </p:normalViewPr>
  <p:slideViewPr>
    <p:cSldViewPr snapToGrid="0">
      <p:cViewPr varScale="1">
        <p:scale>
          <a:sx n="171" d="100"/>
          <a:sy n="171" d="100"/>
        </p:scale>
        <p:origin x="888" y="168"/>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4AD503-7339-43C7-8986-3F63A53F424C}" type="datetimeFigureOut">
              <a:rPr lang="de-AT" smtClean="0"/>
              <a:t>01.10.24</a:t>
            </a:fld>
            <a:endParaRPr lang="de-AT"/>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6F3F30-0A5F-4BCA-B606-349393C48553}" type="slidenum">
              <a:rPr lang="de-AT" smtClean="0"/>
              <a:t>‹#›</a:t>
            </a:fld>
            <a:endParaRPr lang="de-AT"/>
          </a:p>
        </p:txBody>
      </p:sp>
    </p:spTree>
    <p:extLst>
      <p:ext uri="{BB962C8B-B14F-4D97-AF65-F5344CB8AC3E}">
        <p14:creationId xmlns:p14="http://schemas.microsoft.com/office/powerpoint/2010/main" val="25761880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4EAF1-660A-42A2-9706-BFDC1A04E1EC}" type="datetimeFigureOut">
              <a:rPr lang="de-AT" smtClean="0"/>
              <a:t>01.10.24</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AF18A-624C-498F-A3B8-2ADC76768ED5}" type="slidenum">
              <a:rPr lang="de-AT" smtClean="0"/>
              <a:t>‹#›</a:t>
            </a:fld>
            <a:endParaRPr lang="de-AT"/>
          </a:p>
        </p:txBody>
      </p:sp>
    </p:spTree>
    <p:extLst>
      <p:ext uri="{BB962C8B-B14F-4D97-AF65-F5344CB8AC3E}">
        <p14:creationId xmlns:p14="http://schemas.microsoft.com/office/powerpoint/2010/main" val="216915017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91157" y="1323197"/>
            <a:ext cx="6858000" cy="872850"/>
          </a:xfrm>
        </p:spPr>
        <p:txBody>
          <a:bodyPr anchor="b"/>
          <a:lstStyle>
            <a:lvl1pPr algn="l">
              <a:defRPr sz="3600" b="0" i="0">
                <a:solidFill>
                  <a:srgbClr val="005740"/>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de-DE" dirty="0"/>
              <a:t>Mastertitelformat bearbeiten</a:t>
            </a:r>
            <a:endParaRPr lang="en-US" dirty="0"/>
          </a:p>
        </p:txBody>
      </p:sp>
      <p:sp>
        <p:nvSpPr>
          <p:cNvPr id="3" name="Subtitle 2"/>
          <p:cNvSpPr>
            <a:spLocks noGrp="1"/>
          </p:cNvSpPr>
          <p:nvPr>
            <p:ph type="subTitle" idx="1" hasCustomPrompt="1"/>
          </p:nvPr>
        </p:nvSpPr>
        <p:spPr>
          <a:xfrm>
            <a:off x="191157" y="2512710"/>
            <a:ext cx="6858000" cy="1241822"/>
          </a:xfrm>
        </p:spPr>
        <p:txBody>
          <a:bodyPr/>
          <a:lstStyle>
            <a:lvl1pPr marL="0" indent="0" algn="l">
              <a:buNone/>
              <a:defRPr sz="1800" b="0" i="0">
                <a:latin typeface="Helvetica Neue Light" panose="02000403000000020004" pitchFamily="2" charset="0"/>
                <a:ea typeface="Helvetica Neue Light" panose="02000403000000020004"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err="1"/>
              <a:t>Author</a:t>
            </a:r>
            <a:r>
              <a:rPr lang="de-DE" dirty="0"/>
              <a:t>, </a:t>
            </a:r>
            <a:r>
              <a:rPr lang="de-DE" dirty="0" err="1"/>
              <a:t>event</a:t>
            </a:r>
            <a:endParaRPr lang="de-DE" dirty="0"/>
          </a:p>
          <a:p>
            <a:endParaRPr lang="de-DE" dirty="0"/>
          </a:p>
          <a:p>
            <a:r>
              <a:rPr lang="de-DE" dirty="0"/>
              <a:t>date</a:t>
            </a:r>
            <a:endParaRPr lang="en-US" dirty="0"/>
          </a:p>
        </p:txBody>
      </p:sp>
      <p:pic>
        <p:nvPicPr>
          <p:cNvPr id="7" name="Grafik 6">
            <a:extLst>
              <a:ext uri="{FF2B5EF4-FFF2-40B4-BE49-F238E27FC236}">
                <a16:creationId xmlns:a16="http://schemas.microsoft.com/office/drawing/2014/main" id="{D162B076-6B13-4E3F-2BAC-1A2FB159F1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77232" y="1759622"/>
            <a:ext cx="2675611" cy="2675611"/>
          </a:xfrm>
          <a:prstGeom prst="rect">
            <a:avLst/>
          </a:prstGeom>
        </p:spPr>
      </p:pic>
      <p:sp>
        <p:nvSpPr>
          <p:cNvPr id="8" name="Rechteck 7">
            <a:extLst>
              <a:ext uri="{FF2B5EF4-FFF2-40B4-BE49-F238E27FC236}">
                <a16:creationId xmlns:a16="http://schemas.microsoft.com/office/drawing/2014/main" id="{159C2192-E4DB-74CB-507D-27934BDC8DD8}"/>
              </a:ext>
            </a:extLst>
          </p:cNvPr>
          <p:cNvSpPr/>
          <p:nvPr userDrawn="1"/>
        </p:nvSpPr>
        <p:spPr>
          <a:xfrm>
            <a:off x="191158" y="2261352"/>
            <a:ext cx="1044146" cy="69056"/>
          </a:xfrm>
          <a:prstGeom prst="rect">
            <a:avLst/>
          </a:prstGeom>
          <a:solidFill>
            <a:srgbClr val="005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013"/>
          </a:p>
        </p:txBody>
      </p:sp>
    </p:spTree>
    <p:extLst>
      <p:ext uri="{BB962C8B-B14F-4D97-AF65-F5344CB8AC3E}">
        <p14:creationId xmlns:p14="http://schemas.microsoft.com/office/powerpoint/2010/main" val="263346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896983"/>
            <a:ext cx="5106916" cy="3735977"/>
          </a:xfrm>
        </p:spPr>
        <p:txBody>
          <a:bodyPr/>
          <a:lstStyle>
            <a:lvl1pPr>
              <a:lnSpc>
                <a:spcPct val="120000"/>
              </a:lnSpc>
              <a:defRPr sz="1800"/>
            </a:lvl1pPr>
            <a:lvl2pPr>
              <a:lnSpc>
                <a:spcPct val="120000"/>
              </a:lnSpc>
              <a:defRPr sz="1600"/>
            </a:lvl2pPr>
            <a:lvl3pPr>
              <a:lnSpc>
                <a:spcPct val="120000"/>
              </a:lnSpc>
              <a:defRPr sz="1400"/>
            </a:lvl3pPr>
            <a:lvl4pPr>
              <a:lnSpc>
                <a:spcPct val="120000"/>
              </a:lnSpc>
              <a:defRPr sz="1400"/>
            </a:lvl4pPr>
            <a:lvl5pPr>
              <a:lnSpc>
                <a:spcPct val="120000"/>
              </a:lnSpc>
              <a:defRPr sz="1400"/>
            </a:lvl5pPr>
            <a:lvl6pPr>
              <a:defRPr sz="1500"/>
            </a:lvl6pPr>
            <a:lvl7pPr>
              <a:defRPr sz="1500"/>
            </a:lvl7pPr>
            <a:lvl8pPr>
              <a:defRPr sz="1500"/>
            </a:lvl8pPr>
            <a:lvl9pPr>
              <a:defRPr sz="15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Text Placeholder 3"/>
          <p:cNvSpPr>
            <a:spLocks noGrp="1"/>
          </p:cNvSpPr>
          <p:nvPr>
            <p:ph type="body" sz="half" idx="2"/>
          </p:nvPr>
        </p:nvSpPr>
        <p:spPr>
          <a:xfrm>
            <a:off x="209226" y="896983"/>
            <a:ext cx="3369793" cy="373597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dirty="0"/>
              <a:t>Mastertextformat bearbeiten</a:t>
            </a:r>
          </a:p>
        </p:txBody>
      </p:sp>
      <p:sp>
        <p:nvSpPr>
          <p:cNvPr id="8" name="Title 1">
            <a:extLst>
              <a:ext uri="{FF2B5EF4-FFF2-40B4-BE49-F238E27FC236}">
                <a16:creationId xmlns:a16="http://schemas.microsoft.com/office/drawing/2014/main" id="{1C0E7C12-772B-7B8D-3CED-18DF717E4BEB}"/>
              </a:ext>
            </a:extLst>
          </p:cNvPr>
          <p:cNvSpPr>
            <a:spLocks noGrp="1"/>
          </p:cNvSpPr>
          <p:nvPr>
            <p:ph type="title"/>
          </p:nvPr>
        </p:nvSpPr>
        <p:spPr>
          <a:xfrm>
            <a:off x="197603" y="221152"/>
            <a:ext cx="6908592" cy="450190"/>
          </a:xfrm>
        </p:spPr>
        <p:txBody>
          <a:bodyPr/>
          <a:lstStyle/>
          <a:p>
            <a:r>
              <a:rPr lang="de-DE"/>
              <a:t>Mastertitelformat bearbeiten</a:t>
            </a:r>
            <a:endParaRPr lang="en-US" dirty="0"/>
          </a:p>
        </p:txBody>
      </p:sp>
      <p:cxnSp>
        <p:nvCxnSpPr>
          <p:cNvPr id="9" name="Gerade Verbindung 8">
            <a:extLst>
              <a:ext uri="{FF2B5EF4-FFF2-40B4-BE49-F238E27FC236}">
                <a16:creationId xmlns:a16="http://schemas.microsoft.com/office/drawing/2014/main" id="{F7EFA148-C878-C1A1-D6E3-2EAFA7FBF6E1}"/>
              </a:ext>
            </a:extLst>
          </p:cNvPr>
          <p:cNvCxnSpPr>
            <a:cxnSpLocks/>
          </p:cNvCxnSpPr>
          <p:nvPr userDrawn="1"/>
        </p:nvCxnSpPr>
        <p:spPr>
          <a:xfrm>
            <a:off x="185980" y="688440"/>
            <a:ext cx="8810786"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5" name="Date Placeholder 3">
            <a:extLst>
              <a:ext uri="{FF2B5EF4-FFF2-40B4-BE49-F238E27FC236}">
                <a16:creationId xmlns:a16="http://schemas.microsoft.com/office/drawing/2014/main" id="{A4B9E53E-8793-2BB8-9236-BB6DF613F4EA}"/>
              </a:ext>
            </a:extLst>
          </p:cNvPr>
          <p:cNvSpPr>
            <a:spLocks noGrp="1"/>
          </p:cNvSpPr>
          <p:nvPr>
            <p:ph type="dt" sz="half" idx="10"/>
          </p:nvPr>
        </p:nvSpPr>
        <p:spPr>
          <a:xfrm>
            <a:off x="659963" y="4879155"/>
            <a:ext cx="784821" cy="273844"/>
          </a:xfrm>
        </p:spPr>
        <p:txBody>
          <a:bodyPr/>
          <a:lstStyle/>
          <a:p>
            <a:fld id="{B2EA14B6-E5D5-F145-BB12-C7F4FA3031B6}" type="datetime1">
              <a:rPr lang="de-AT" smtClean="0"/>
              <a:t>01.10.24</a:t>
            </a:fld>
            <a:endParaRPr lang="de-AT" dirty="0"/>
          </a:p>
        </p:txBody>
      </p:sp>
      <p:sp>
        <p:nvSpPr>
          <p:cNvPr id="16" name="Footer Placeholder 4">
            <a:extLst>
              <a:ext uri="{FF2B5EF4-FFF2-40B4-BE49-F238E27FC236}">
                <a16:creationId xmlns:a16="http://schemas.microsoft.com/office/drawing/2014/main" id="{EAD0D6A7-7E4A-B2D1-4DDC-21480FC9AD30}"/>
              </a:ext>
            </a:extLst>
          </p:cNvPr>
          <p:cNvSpPr>
            <a:spLocks noGrp="1"/>
          </p:cNvSpPr>
          <p:nvPr>
            <p:ph type="ftr" sz="quarter" idx="11"/>
          </p:nvPr>
        </p:nvSpPr>
        <p:spPr>
          <a:xfrm>
            <a:off x="1633871" y="4879155"/>
            <a:ext cx="7324149" cy="273844"/>
          </a:xfrm>
        </p:spPr>
        <p:txBody>
          <a:bodyPr/>
          <a:lstStyle/>
          <a:p>
            <a:r>
              <a:rPr lang="de-AT"/>
              <a:t>UV+SE AI-Werkstatt  – Einführung und Organisatorisches</a:t>
            </a:r>
            <a:endParaRPr lang="de-AT" dirty="0"/>
          </a:p>
        </p:txBody>
      </p:sp>
      <p:sp>
        <p:nvSpPr>
          <p:cNvPr id="18" name="Textfeld 17">
            <a:extLst>
              <a:ext uri="{FF2B5EF4-FFF2-40B4-BE49-F238E27FC236}">
                <a16:creationId xmlns:a16="http://schemas.microsoft.com/office/drawing/2014/main" id="{294F0EE6-E9AA-0831-7585-5244E97254AC}"/>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cxnSp>
        <p:nvCxnSpPr>
          <p:cNvPr id="19" name="Gerade Verbindung 18">
            <a:extLst>
              <a:ext uri="{FF2B5EF4-FFF2-40B4-BE49-F238E27FC236}">
                <a16:creationId xmlns:a16="http://schemas.microsoft.com/office/drawing/2014/main" id="{984A0389-E26B-3843-A71B-2333519ABE09}"/>
              </a:ext>
            </a:extLst>
          </p:cNvPr>
          <p:cNvCxnSpPr>
            <a:cxnSpLocks/>
          </p:cNvCxnSpPr>
          <p:nvPr userDrawn="1"/>
        </p:nvCxnSpPr>
        <p:spPr>
          <a:xfrm flipV="1">
            <a:off x="185980" y="4872694"/>
            <a:ext cx="8787539" cy="646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ADF4A37B-AFFB-2BB8-9E35-9967AC60A415}"/>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2" name="Slide Number Placeholder 5">
            <a:extLst>
              <a:ext uri="{FF2B5EF4-FFF2-40B4-BE49-F238E27FC236}">
                <a16:creationId xmlns:a16="http://schemas.microsoft.com/office/drawing/2014/main" id="{00C26869-4EB1-7192-BBFA-DD01E656F52F}"/>
              </a:ext>
            </a:extLst>
          </p:cNvPr>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Tree>
    <p:extLst>
      <p:ext uri="{BB962C8B-B14F-4D97-AF65-F5344CB8AC3E}">
        <p14:creationId xmlns:p14="http://schemas.microsoft.com/office/powerpoint/2010/main" val="1198304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3887391" y="905691"/>
            <a:ext cx="5106916" cy="3744686"/>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dirty="0"/>
              <a:t>Bild durch Klicken auf Symbol hinzufügen</a:t>
            </a:r>
            <a:endParaRPr lang="en-US" dirty="0"/>
          </a:p>
        </p:txBody>
      </p:sp>
      <p:sp>
        <p:nvSpPr>
          <p:cNvPr id="4" name="Text Placeholder 3"/>
          <p:cNvSpPr>
            <a:spLocks noGrp="1"/>
          </p:cNvSpPr>
          <p:nvPr>
            <p:ph type="body" sz="half" idx="2"/>
          </p:nvPr>
        </p:nvSpPr>
        <p:spPr>
          <a:xfrm>
            <a:off x="209226" y="900120"/>
            <a:ext cx="3369793" cy="37446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dirty="0"/>
              <a:t>Mastertextformat bearbeiten</a:t>
            </a:r>
          </a:p>
        </p:txBody>
      </p:sp>
      <p:sp>
        <p:nvSpPr>
          <p:cNvPr id="8" name="Title 1">
            <a:extLst>
              <a:ext uri="{FF2B5EF4-FFF2-40B4-BE49-F238E27FC236}">
                <a16:creationId xmlns:a16="http://schemas.microsoft.com/office/drawing/2014/main" id="{3E266161-214B-E79D-B8C4-AA98567C3AD3}"/>
              </a:ext>
            </a:extLst>
          </p:cNvPr>
          <p:cNvSpPr>
            <a:spLocks noGrp="1"/>
          </p:cNvSpPr>
          <p:nvPr>
            <p:ph type="title"/>
          </p:nvPr>
        </p:nvSpPr>
        <p:spPr>
          <a:xfrm>
            <a:off x="197603" y="221152"/>
            <a:ext cx="6908592" cy="450190"/>
          </a:xfrm>
        </p:spPr>
        <p:txBody>
          <a:bodyPr/>
          <a:lstStyle/>
          <a:p>
            <a:r>
              <a:rPr lang="de-DE"/>
              <a:t>Mastertitelformat bearbeiten</a:t>
            </a:r>
            <a:endParaRPr lang="en-US" dirty="0"/>
          </a:p>
        </p:txBody>
      </p:sp>
      <p:cxnSp>
        <p:nvCxnSpPr>
          <p:cNvPr id="9" name="Gerade Verbindung 8">
            <a:extLst>
              <a:ext uri="{FF2B5EF4-FFF2-40B4-BE49-F238E27FC236}">
                <a16:creationId xmlns:a16="http://schemas.microsoft.com/office/drawing/2014/main" id="{4A7CC872-CC08-4043-6E53-31DD3B8689D3}"/>
              </a:ext>
            </a:extLst>
          </p:cNvPr>
          <p:cNvCxnSpPr>
            <a:cxnSpLocks/>
          </p:cNvCxnSpPr>
          <p:nvPr userDrawn="1"/>
        </p:nvCxnSpPr>
        <p:spPr>
          <a:xfrm>
            <a:off x="185980" y="688440"/>
            <a:ext cx="8810786"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5" name="Date Placeholder 3">
            <a:extLst>
              <a:ext uri="{FF2B5EF4-FFF2-40B4-BE49-F238E27FC236}">
                <a16:creationId xmlns:a16="http://schemas.microsoft.com/office/drawing/2014/main" id="{B1335DB0-C0F8-D36A-95E5-92004546E52B}"/>
              </a:ext>
            </a:extLst>
          </p:cNvPr>
          <p:cNvSpPr>
            <a:spLocks noGrp="1"/>
          </p:cNvSpPr>
          <p:nvPr>
            <p:ph type="dt" sz="half" idx="10"/>
          </p:nvPr>
        </p:nvSpPr>
        <p:spPr>
          <a:xfrm>
            <a:off x="659963" y="4879155"/>
            <a:ext cx="784821" cy="273844"/>
          </a:xfrm>
        </p:spPr>
        <p:txBody>
          <a:bodyPr/>
          <a:lstStyle/>
          <a:p>
            <a:fld id="{16C91639-ED26-D744-A16F-5483CA427030}" type="datetime1">
              <a:rPr lang="de-AT" smtClean="0"/>
              <a:t>01.10.24</a:t>
            </a:fld>
            <a:endParaRPr lang="de-AT" dirty="0"/>
          </a:p>
        </p:txBody>
      </p:sp>
      <p:sp>
        <p:nvSpPr>
          <p:cNvPr id="16" name="Footer Placeholder 4">
            <a:extLst>
              <a:ext uri="{FF2B5EF4-FFF2-40B4-BE49-F238E27FC236}">
                <a16:creationId xmlns:a16="http://schemas.microsoft.com/office/drawing/2014/main" id="{1495DFAB-7A94-75B2-EE43-1D127F195A32}"/>
              </a:ext>
            </a:extLst>
          </p:cNvPr>
          <p:cNvSpPr>
            <a:spLocks noGrp="1"/>
          </p:cNvSpPr>
          <p:nvPr>
            <p:ph type="ftr" sz="quarter" idx="11"/>
          </p:nvPr>
        </p:nvSpPr>
        <p:spPr>
          <a:xfrm>
            <a:off x="1633871" y="4879155"/>
            <a:ext cx="7324149" cy="273844"/>
          </a:xfrm>
        </p:spPr>
        <p:txBody>
          <a:bodyPr/>
          <a:lstStyle/>
          <a:p>
            <a:r>
              <a:rPr lang="de-AT"/>
              <a:t>UV+SE AI-Werkstatt  – Einführung und Organisatorisches</a:t>
            </a:r>
            <a:endParaRPr lang="de-AT" dirty="0"/>
          </a:p>
        </p:txBody>
      </p:sp>
      <p:sp>
        <p:nvSpPr>
          <p:cNvPr id="18" name="Textfeld 17">
            <a:extLst>
              <a:ext uri="{FF2B5EF4-FFF2-40B4-BE49-F238E27FC236}">
                <a16:creationId xmlns:a16="http://schemas.microsoft.com/office/drawing/2014/main" id="{67F6D173-7B89-C903-FC34-F97E28778677}"/>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cxnSp>
        <p:nvCxnSpPr>
          <p:cNvPr id="19" name="Gerade Verbindung 18">
            <a:extLst>
              <a:ext uri="{FF2B5EF4-FFF2-40B4-BE49-F238E27FC236}">
                <a16:creationId xmlns:a16="http://schemas.microsoft.com/office/drawing/2014/main" id="{19D1B730-ECB9-F704-BC13-F0C56A8E5703}"/>
              </a:ext>
            </a:extLst>
          </p:cNvPr>
          <p:cNvCxnSpPr>
            <a:cxnSpLocks/>
          </p:cNvCxnSpPr>
          <p:nvPr userDrawn="1"/>
        </p:nvCxnSpPr>
        <p:spPr>
          <a:xfrm flipV="1">
            <a:off x="185980" y="4872694"/>
            <a:ext cx="8787539" cy="646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9B29D050-0AC9-879C-87D1-92AFF2849774}"/>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2" name="Slide Number Placeholder 5">
            <a:extLst>
              <a:ext uri="{FF2B5EF4-FFF2-40B4-BE49-F238E27FC236}">
                <a16:creationId xmlns:a16="http://schemas.microsoft.com/office/drawing/2014/main" id="{05BFA545-3ACC-030C-40A8-C157B2A8CAFD}"/>
              </a:ext>
            </a:extLst>
          </p:cNvPr>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Tree>
    <p:extLst>
      <p:ext uri="{BB962C8B-B14F-4D97-AF65-F5344CB8AC3E}">
        <p14:creationId xmlns:p14="http://schemas.microsoft.com/office/powerpoint/2010/main" val="138097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cxnSp>
        <p:nvCxnSpPr>
          <p:cNvPr id="7" name="Gerade Verbindung 6">
            <a:extLst>
              <a:ext uri="{FF2B5EF4-FFF2-40B4-BE49-F238E27FC236}">
                <a16:creationId xmlns:a16="http://schemas.microsoft.com/office/drawing/2014/main" id="{C9DE8D8A-6B83-B019-E21E-8FD78720BC12}"/>
              </a:ext>
            </a:extLst>
          </p:cNvPr>
          <p:cNvCxnSpPr>
            <a:cxnSpLocks/>
          </p:cNvCxnSpPr>
          <p:nvPr userDrawn="1"/>
        </p:nvCxnSpPr>
        <p:spPr>
          <a:xfrm>
            <a:off x="185980" y="688440"/>
            <a:ext cx="8810786"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3">
            <a:extLst>
              <a:ext uri="{FF2B5EF4-FFF2-40B4-BE49-F238E27FC236}">
                <a16:creationId xmlns:a16="http://schemas.microsoft.com/office/drawing/2014/main" id="{0DE7CFD9-061A-2CDF-EE3F-CB16EE159EE7}"/>
              </a:ext>
            </a:extLst>
          </p:cNvPr>
          <p:cNvSpPr>
            <a:spLocks noGrp="1"/>
          </p:cNvSpPr>
          <p:nvPr>
            <p:ph type="dt" sz="half" idx="10"/>
          </p:nvPr>
        </p:nvSpPr>
        <p:spPr>
          <a:xfrm>
            <a:off x="659963" y="4879155"/>
            <a:ext cx="784821" cy="273844"/>
          </a:xfrm>
        </p:spPr>
        <p:txBody>
          <a:bodyPr/>
          <a:lstStyle/>
          <a:p>
            <a:fld id="{43FF4C99-01D9-3E4C-A646-D434C480D23B}" type="datetime1">
              <a:rPr lang="de-AT" smtClean="0"/>
              <a:t>01.10.24</a:t>
            </a:fld>
            <a:endParaRPr lang="de-AT" dirty="0"/>
          </a:p>
        </p:txBody>
      </p:sp>
      <p:sp>
        <p:nvSpPr>
          <p:cNvPr id="15" name="Footer Placeholder 4">
            <a:extLst>
              <a:ext uri="{FF2B5EF4-FFF2-40B4-BE49-F238E27FC236}">
                <a16:creationId xmlns:a16="http://schemas.microsoft.com/office/drawing/2014/main" id="{8844E24E-B341-AECB-2936-EC18E532AAC3}"/>
              </a:ext>
            </a:extLst>
          </p:cNvPr>
          <p:cNvSpPr>
            <a:spLocks noGrp="1"/>
          </p:cNvSpPr>
          <p:nvPr>
            <p:ph type="ftr" sz="quarter" idx="11"/>
          </p:nvPr>
        </p:nvSpPr>
        <p:spPr>
          <a:xfrm>
            <a:off x="1633871" y="4879155"/>
            <a:ext cx="7324149" cy="273844"/>
          </a:xfrm>
        </p:spPr>
        <p:txBody>
          <a:bodyPr/>
          <a:lstStyle/>
          <a:p>
            <a:r>
              <a:rPr lang="de-AT"/>
              <a:t>UV+SE AI-Werkstatt  – Einführung und Organisatorisches</a:t>
            </a:r>
            <a:endParaRPr lang="de-AT" dirty="0"/>
          </a:p>
        </p:txBody>
      </p:sp>
      <p:sp>
        <p:nvSpPr>
          <p:cNvPr id="17" name="Textfeld 16">
            <a:extLst>
              <a:ext uri="{FF2B5EF4-FFF2-40B4-BE49-F238E27FC236}">
                <a16:creationId xmlns:a16="http://schemas.microsoft.com/office/drawing/2014/main" id="{03F3692A-B02F-0D5E-380F-30E5B1047383}"/>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cxnSp>
        <p:nvCxnSpPr>
          <p:cNvPr id="18" name="Gerade Verbindung 17">
            <a:extLst>
              <a:ext uri="{FF2B5EF4-FFF2-40B4-BE49-F238E27FC236}">
                <a16:creationId xmlns:a16="http://schemas.microsoft.com/office/drawing/2014/main" id="{ABF7E9D4-B397-A62E-3E87-B464F010FA97}"/>
              </a:ext>
            </a:extLst>
          </p:cNvPr>
          <p:cNvCxnSpPr>
            <a:cxnSpLocks/>
          </p:cNvCxnSpPr>
          <p:nvPr userDrawn="1"/>
        </p:nvCxnSpPr>
        <p:spPr>
          <a:xfrm flipV="1">
            <a:off x="185980" y="4872694"/>
            <a:ext cx="8787539" cy="646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4A482B78-AF39-D2BF-59B3-1A75B8C4A25B}"/>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4" name="Slide Number Placeholder 5">
            <a:extLst>
              <a:ext uri="{FF2B5EF4-FFF2-40B4-BE49-F238E27FC236}">
                <a16:creationId xmlns:a16="http://schemas.microsoft.com/office/drawing/2014/main" id="{3687916B-5CAC-D9DC-634E-37AAA78BC674}"/>
              </a:ext>
            </a:extLst>
          </p:cNvPr>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Tree>
    <p:extLst>
      <p:ext uri="{BB962C8B-B14F-4D97-AF65-F5344CB8AC3E}">
        <p14:creationId xmlns:p14="http://schemas.microsoft.com/office/powerpoint/2010/main" val="450170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Date Placeholder 3">
            <a:extLst>
              <a:ext uri="{FF2B5EF4-FFF2-40B4-BE49-F238E27FC236}">
                <a16:creationId xmlns:a16="http://schemas.microsoft.com/office/drawing/2014/main" id="{C78DA9D4-DD5B-A011-01FA-68E0F016EFBD}"/>
              </a:ext>
            </a:extLst>
          </p:cNvPr>
          <p:cNvSpPr>
            <a:spLocks noGrp="1"/>
          </p:cNvSpPr>
          <p:nvPr>
            <p:ph type="dt" sz="half" idx="10"/>
          </p:nvPr>
        </p:nvSpPr>
        <p:spPr>
          <a:xfrm>
            <a:off x="659963" y="4879155"/>
            <a:ext cx="784821" cy="273844"/>
          </a:xfrm>
        </p:spPr>
        <p:txBody>
          <a:bodyPr/>
          <a:lstStyle/>
          <a:p>
            <a:fld id="{B5A97DAC-24ED-674A-9BD4-140D977404C6}" type="datetime1">
              <a:rPr lang="de-AT" smtClean="0"/>
              <a:t>01.10.24</a:t>
            </a:fld>
            <a:endParaRPr lang="de-AT" dirty="0"/>
          </a:p>
        </p:txBody>
      </p:sp>
      <p:sp>
        <p:nvSpPr>
          <p:cNvPr id="14" name="Footer Placeholder 4">
            <a:extLst>
              <a:ext uri="{FF2B5EF4-FFF2-40B4-BE49-F238E27FC236}">
                <a16:creationId xmlns:a16="http://schemas.microsoft.com/office/drawing/2014/main" id="{32F0DC36-797A-D353-8242-2B44A5D1640D}"/>
              </a:ext>
            </a:extLst>
          </p:cNvPr>
          <p:cNvSpPr>
            <a:spLocks noGrp="1"/>
          </p:cNvSpPr>
          <p:nvPr>
            <p:ph type="ftr" sz="quarter" idx="11"/>
          </p:nvPr>
        </p:nvSpPr>
        <p:spPr>
          <a:xfrm>
            <a:off x="1633871" y="4879155"/>
            <a:ext cx="7324149" cy="273844"/>
          </a:xfrm>
        </p:spPr>
        <p:txBody>
          <a:bodyPr/>
          <a:lstStyle/>
          <a:p>
            <a:r>
              <a:rPr lang="de-AT"/>
              <a:t>UV+SE AI-Werkstatt  – Einführung und Organisatorisches</a:t>
            </a:r>
            <a:endParaRPr lang="de-AT" dirty="0"/>
          </a:p>
        </p:txBody>
      </p:sp>
      <p:sp>
        <p:nvSpPr>
          <p:cNvPr id="16" name="Textfeld 15">
            <a:extLst>
              <a:ext uri="{FF2B5EF4-FFF2-40B4-BE49-F238E27FC236}">
                <a16:creationId xmlns:a16="http://schemas.microsoft.com/office/drawing/2014/main" id="{8E29553F-9107-4393-5E8C-C5E823500CBC}"/>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cxnSp>
        <p:nvCxnSpPr>
          <p:cNvPr id="17" name="Gerade Verbindung 16">
            <a:extLst>
              <a:ext uri="{FF2B5EF4-FFF2-40B4-BE49-F238E27FC236}">
                <a16:creationId xmlns:a16="http://schemas.microsoft.com/office/drawing/2014/main" id="{9A9BB73D-2B8A-36CC-21DB-56BBB50F7AEB}"/>
              </a:ext>
            </a:extLst>
          </p:cNvPr>
          <p:cNvCxnSpPr>
            <a:cxnSpLocks/>
          </p:cNvCxnSpPr>
          <p:nvPr userDrawn="1"/>
        </p:nvCxnSpPr>
        <p:spPr>
          <a:xfrm flipV="1">
            <a:off x="185980" y="4872694"/>
            <a:ext cx="8787539" cy="646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C53F8753-E23D-7666-6D7D-CA9625474291}"/>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4" name="Slide Number Placeholder 5">
            <a:extLst>
              <a:ext uri="{FF2B5EF4-FFF2-40B4-BE49-F238E27FC236}">
                <a16:creationId xmlns:a16="http://schemas.microsoft.com/office/drawing/2014/main" id="{06BD0403-A3BE-4887-FC35-0654FB2B422E}"/>
              </a:ext>
            </a:extLst>
          </p:cNvPr>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Tree>
    <p:extLst>
      <p:ext uri="{BB962C8B-B14F-4D97-AF65-F5344CB8AC3E}">
        <p14:creationId xmlns:p14="http://schemas.microsoft.com/office/powerpoint/2010/main" val="4151829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lvl1pPr>
              <a:lnSpc>
                <a:spcPct val="120000"/>
              </a:lnSpc>
              <a:defRPr sz="1600"/>
            </a:lvl1pPr>
            <a:lvl2pPr>
              <a:lnSpc>
                <a:spcPct val="120000"/>
              </a:lnSpc>
              <a:defRPr sz="1400"/>
            </a:lvl2pPr>
            <a:lvl3pPr>
              <a:defRPr sz="1200"/>
            </a:lvl3pPr>
            <a:lvl4pPr>
              <a:lnSpc>
                <a:spcPct val="120000"/>
              </a:lnSpc>
              <a:defRPr sz="1200"/>
            </a:lvl4pPr>
            <a:lvl5pPr>
              <a:lnSpc>
                <a:spcPct val="120000"/>
              </a:lnSpc>
              <a:defRPr sz="12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10"/>
          </p:nvPr>
        </p:nvSpPr>
        <p:spPr>
          <a:xfrm>
            <a:off x="659963" y="4879155"/>
            <a:ext cx="784821" cy="273844"/>
          </a:xfrm>
          <a:prstGeom prst="rect">
            <a:avLst/>
          </a:prstGeom>
        </p:spPr>
        <p:txBody>
          <a:bodyPr/>
          <a:lstStyle/>
          <a:p>
            <a:fld id="{E00E9F70-85C9-7B45-8C46-19AC6DF473A7}" type="datetime1">
              <a:rPr lang="de-AT" smtClean="0"/>
              <a:t>01.10.24</a:t>
            </a:fld>
            <a:endParaRPr lang="de-AT" dirty="0"/>
          </a:p>
        </p:txBody>
      </p:sp>
      <p:sp>
        <p:nvSpPr>
          <p:cNvPr id="5" name="Footer Placeholder 4"/>
          <p:cNvSpPr>
            <a:spLocks noGrp="1"/>
          </p:cNvSpPr>
          <p:nvPr>
            <p:ph type="ftr" sz="quarter" idx="11"/>
          </p:nvPr>
        </p:nvSpPr>
        <p:spPr>
          <a:xfrm>
            <a:off x="1633871" y="4879155"/>
            <a:ext cx="7324149" cy="273844"/>
          </a:xfrm>
          <a:prstGeom prst="rect">
            <a:avLst/>
          </a:prstGeom>
        </p:spPr>
        <p:txBody>
          <a:bodyPr/>
          <a:lstStyle/>
          <a:p>
            <a:r>
              <a:rPr lang="de-AT"/>
              <a:t>UV+SE AI-Werkstatt  – Einführung und Organisatorisches</a:t>
            </a:r>
            <a:endParaRPr lang="de-AT" dirty="0"/>
          </a:p>
        </p:txBody>
      </p:sp>
      <p:sp>
        <p:nvSpPr>
          <p:cNvPr id="6" name="Slide Number Placeholder 5"/>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
        <p:nvSpPr>
          <p:cNvPr id="7" name="Textfeld 6">
            <a:extLst>
              <a:ext uri="{FF2B5EF4-FFF2-40B4-BE49-F238E27FC236}">
                <a16:creationId xmlns:a16="http://schemas.microsoft.com/office/drawing/2014/main" id="{8D22288E-FA83-767C-EB47-75872577901A}"/>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cxnSp>
        <p:nvCxnSpPr>
          <p:cNvPr id="9" name="Gerade Verbindung 8">
            <a:extLst>
              <a:ext uri="{FF2B5EF4-FFF2-40B4-BE49-F238E27FC236}">
                <a16:creationId xmlns:a16="http://schemas.microsoft.com/office/drawing/2014/main" id="{ACF72F36-7E88-1746-CAD9-B80DB95C8085}"/>
              </a:ext>
            </a:extLst>
          </p:cNvPr>
          <p:cNvCxnSpPr>
            <a:cxnSpLocks/>
          </p:cNvCxnSpPr>
          <p:nvPr userDrawn="1"/>
        </p:nvCxnSpPr>
        <p:spPr>
          <a:xfrm flipV="1">
            <a:off x="185980" y="4872694"/>
            <a:ext cx="8787539" cy="646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 Verbindung 9">
            <a:extLst>
              <a:ext uri="{FF2B5EF4-FFF2-40B4-BE49-F238E27FC236}">
                <a16:creationId xmlns:a16="http://schemas.microsoft.com/office/drawing/2014/main" id="{9225245B-893A-2CEC-E099-9D8CDB0752CE}"/>
              </a:ext>
            </a:extLst>
          </p:cNvPr>
          <p:cNvCxnSpPr>
            <a:cxnSpLocks/>
          </p:cNvCxnSpPr>
          <p:nvPr userDrawn="1"/>
        </p:nvCxnSpPr>
        <p:spPr>
          <a:xfrm>
            <a:off x="185980" y="688440"/>
            <a:ext cx="8810786"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761861C4-CCF4-2E78-4778-06AE506D2C63}"/>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Tree>
    <p:extLst>
      <p:ext uri="{BB962C8B-B14F-4D97-AF65-F5344CB8AC3E}">
        <p14:creationId xmlns:p14="http://schemas.microsoft.com/office/powerpoint/2010/main" val="72708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unchline">
    <p:spTree>
      <p:nvGrpSpPr>
        <p:cNvPr id="1" name=""/>
        <p:cNvGrpSpPr/>
        <p:nvPr/>
      </p:nvGrpSpPr>
      <p:grpSpPr>
        <a:xfrm>
          <a:off x="0" y="0"/>
          <a:ext cx="0" cy="0"/>
          <a:chOff x="0" y="0"/>
          <a:chExt cx="0" cy="0"/>
        </a:xfrm>
      </p:grpSpPr>
      <p:cxnSp>
        <p:nvCxnSpPr>
          <p:cNvPr id="16" name="Gerade Verbindung 15">
            <a:extLst>
              <a:ext uri="{FF2B5EF4-FFF2-40B4-BE49-F238E27FC236}">
                <a16:creationId xmlns:a16="http://schemas.microsoft.com/office/drawing/2014/main" id="{91E54753-2183-C199-F87F-1198E5ADFEAB}"/>
              </a:ext>
            </a:extLst>
          </p:cNvPr>
          <p:cNvCxnSpPr>
            <a:cxnSpLocks/>
          </p:cNvCxnSpPr>
          <p:nvPr userDrawn="1"/>
        </p:nvCxnSpPr>
        <p:spPr>
          <a:xfrm>
            <a:off x="185980" y="688440"/>
            <a:ext cx="8810786"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 name="Inhaltsplatzhalter 2">
            <a:extLst>
              <a:ext uri="{FF2B5EF4-FFF2-40B4-BE49-F238E27FC236}">
                <a16:creationId xmlns:a16="http://schemas.microsoft.com/office/drawing/2014/main" id="{294ECEE9-2EDB-BF10-14BD-65EB8BB62412}"/>
              </a:ext>
            </a:extLst>
          </p:cNvPr>
          <p:cNvSpPr>
            <a:spLocks noGrp="1"/>
          </p:cNvSpPr>
          <p:nvPr>
            <p:ph idx="1" hasCustomPrompt="1"/>
          </p:nvPr>
        </p:nvSpPr>
        <p:spPr>
          <a:xfrm>
            <a:off x="185980" y="911881"/>
            <a:ext cx="8787539" cy="3720842"/>
          </a:xfrm>
        </p:spPr>
        <p:txBody>
          <a:bodyPr anchor="ctr" anchorCtr="0"/>
          <a:lstStyle>
            <a:lvl1pPr marL="0" indent="0" algn="ctr" fontAlgn="ctr">
              <a:lnSpc>
                <a:spcPct val="120000"/>
              </a:lnSpc>
              <a:buFontTx/>
              <a:buNone/>
              <a:defRPr sz="2400" baseline="0"/>
            </a:lvl1pPr>
            <a:lvl2pPr marL="0" indent="0" algn="ctr" fontAlgn="ctr">
              <a:lnSpc>
                <a:spcPct val="120000"/>
              </a:lnSpc>
              <a:buFontTx/>
              <a:buNone/>
              <a:defRPr/>
            </a:lvl2pPr>
            <a:lvl3pPr marL="0" indent="0" algn="ctr" fontAlgn="ctr">
              <a:lnSpc>
                <a:spcPct val="120000"/>
              </a:lnSpc>
              <a:buFontTx/>
              <a:buNone/>
              <a:defRPr/>
            </a:lvl3pPr>
            <a:lvl4pPr marL="0" indent="0" algn="ctr" fontAlgn="ctr">
              <a:lnSpc>
                <a:spcPct val="120000"/>
              </a:lnSpc>
              <a:buFontTx/>
              <a:buNone/>
              <a:defRPr/>
            </a:lvl4pPr>
            <a:lvl5pPr marL="0" indent="0" algn="ctr" fontAlgn="ctr">
              <a:lnSpc>
                <a:spcPct val="120000"/>
              </a:lnSpc>
              <a:buFontTx/>
              <a:buNone/>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6" name="Title 1">
            <a:extLst>
              <a:ext uri="{FF2B5EF4-FFF2-40B4-BE49-F238E27FC236}">
                <a16:creationId xmlns:a16="http://schemas.microsoft.com/office/drawing/2014/main" id="{3792FB46-1DDE-A9DD-E2DD-A1C04CFB09F7}"/>
              </a:ext>
            </a:extLst>
          </p:cNvPr>
          <p:cNvSpPr>
            <a:spLocks noGrp="1"/>
          </p:cNvSpPr>
          <p:nvPr>
            <p:ph type="title"/>
          </p:nvPr>
        </p:nvSpPr>
        <p:spPr>
          <a:xfrm>
            <a:off x="197603" y="221152"/>
            <a:ext cx="6908592" cy="450190"/>
          </a:xfrm>
        </p:spPr>
        <p:txBody>
          <a:bodyPr/>
          <a:lstStyle/>
          <a:p>
            <a:r>
              <a:rPr lang="de-DE"/>
              <a:t>Mastertitelformat bearbeiten</a:t>
            </a:r>
            <a:endParaRPr lang="en-US" dirty="0"/>
          </a:p>
        </p:txBody>
      </p:sp>
      <p:sp>
        <p:nvSpPr>
          <p:cNvPr id="14" name="Date Placeholder 3">
            <a:extLst>
              <a:ext uri="{FF2B5EF4-FFF2-40B4-BE49-F238E27FC236}">
                <a16:creationId xmlns:a16="http://schemas.microsoft.com/office/drawing/2014/main" id="{D8A56288-CCC9-FAC2-A5FA-420FBFB3FE29}"/>
              </a:ext>
            </a:extLst>
          </p:cNvPr>
          <p:cNvSpPr>
            <a:spLocks noGrp="1"/>
          </p:cNvSpPr>
          <p:nvPr>
            <p:ph type="dt" sz="half" idx="10"/>
          </p:nvPr>
        </p:nvSpPr>
        <p:spPr>
          <a:xfrm>
            <a:off x="659963" y="4879155"/>
            <a:ext cx="784821" cy="273844"/>
          </a:xfrm>
        </p:spPr>
        <p:txBody>
          <a:bodyPr/>
          <a:lstStyle/>
          <a:p>
            <a:fld id="{376B1A7F-D62A-3146-B0A8-B8245C74C271}" type="datetime1">
              <a:rPr lang="de-AT" smtClean="0"/>
              <a:t>01.10.24</a:t>
            </a:fld>
            <a:endParaRPr lang="de-AT" dirty="0"/>
          </a:p>
        </p:txBody>
      </p:sp>
      <p:sp>
        <p:nvSpPr>
          <p:cNvPr id="17" name="Footer Placeholder 4">
            <a:extLst>
              <a:ext uri="{FF2B5EF4-FFF2-40B4-BE49-F238E27FC236}">
                <a16:creationId xmlns:a16="http://schemas.microsoft.com/office/drawing/2014/main" id="{C99F3F50-449E-C22F-0B53-04DB73C773BF}"/>
              </a:ext>
            </a:extLst>
          </p:cNvPr>
          <p:cNvSpPr>
            <a:spLocks noGrp="1"/>
          </p:cNvSpPr>
          <p:nvPr>
            <p:ph type="ftr" sz="quarter" idx="11"/>
          </p:nvPr>
        </p:nvSpPr>
        <p:spPr>
          <a:xfrm>
            <a:off x="1633871" y="4879155"/>
            <a:ext cx="7324149" cy="273844"/>
          </a:xfrm>
        </p:spPr>
        <p:txBody>
          <a:bodyPr/>
          <a:lstStyle/>
          <a:p>
            <a:r>
              <a:rPr lang="de-AT"/>
              <a:t>UV+SE AI-Werkstatt  – Einführung und Organisatorisches</a:t>
            </a:r>
            <a:endParaRPr lang="de-AT" dirty="0"/>
          </a:p>
        </p:txBody>
      </p:sp>
      <p:sp>
        <p:nvSpPr>
          <p:cNvPr id="19" name="Textfeld 18">
            <a:extLst>
              <a:ext uri="{FF2B5EF4-FFF2-40B4-BE49-F238E27FC236}">
                <a16:creationId xmlns:a16="http://schemas.microsoft.com/office/drawing/2014/main" id="{58F12122-EC9F-739B-F73D-C847E6493C3A}"/>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cxnSp>
        <p:nvCxnSpPr>
          <p:cNvPr id="20" name="Gerade Verbindung 19">
            <a:extLst>
              <a:ext uri="{FF2B5EF4-FFF2-40B4-BE49-F238E27FC236}">
                <a16:creationId xmlns:a16="http://schemas.microsoft.com/office/drawing/2014/main" id="{79E04C35-B875-CA60-5ED3-7227ABE62F19}"/>
              </a:ext>
            </a:extLst>
          </p:cNvPr>
          <p:cNvCxnSpPr>
            <a:cxnSpLocks/>
          </p:cNvCxnSpPr>
          <p:nvPr userDrawn="1"/>
        </p:nvCxnSpPr>
        <p:spPr>
          <a:xfrm flipV="1">
            <a:off x="185980" y="4872694"/>
            <a:ext cx="8787539" cy="646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093B32DE-DC85-5722-1708-69D4A3EE7177}"/>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2" name="Slide Number Placeholder 5">
            <a:extLst>
              <a:ext uri="{FF2B5EF4-FFF2-40B4-BE49-F238E27FC236}">
                <a16:creationId xmlns:a16="http://schemas.microsoft.com/office/drawing/2014/main" id="{A35507A7-4161-3E63-1BAE-74ABD893E316}"/>
              </a:ext>
            </a:extLst>
          </p:cNvPr>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Tree>
    <p:extLst>
      <p:ext uri="{BB962C8B-B14F-4D97-AF65-F5344CB8AC3E}">
        <p14:creationId xmlns:p14="http://schemas.microsoft.com/office/powerpoint/2010/main" val="541043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nchline ohne Titel">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185980" y="102963"/>
            <a:ext cx="8787539" cy="4529759"/>
          </a:xfrm>
        </p:spPr>
        <p:txBody>
          <a:bodyPr anchor="ctr" anchorCtr="0"/>
          <a:lstStyle>
            <a:lvl1pPr marL="0" indent="0" algn="ctr" fontAlgn="ctr">
              <a:lnSpc>
                <a:spcPct val="120000"/>
              </a:lnSpc>
              <a:buFontTx/>
              <a:buNone/>
              <a:defRPr sz="2400" baseline="0"/>
            </a:lvl1pPr>
            <a:lvl2pPr marL="0" indent="0" algn="ctr" fontAlgn="ctr">
              <a:lnSpc>
                <a:spcPct val="120000"/>
              </a:lnSpc>
              <a:buFontTx/>
              <a:buNone/>
              <a:defRPr/>
            </a:lvl2pPr>
            <a:lvl3pPr marL="0" indent="0" algn="ctr" fontAlgn="ctr">
              <a:lnSpc>
                <a:spcPct val="120000"/>
              </a:lnSpc>
              <a:buFontTx/>
              <a:buNone/>
              <a:defRPr/>
            </a:lvl3pPr>
            <a:lvl4pPr marL="0" indent="0" algn="ctr" fontAlgn="ctr">
              <a:lnSpc>
                <a:spcPct val="120000"/>
              </a:lnSpc>
              <a:buFontTx/>
              <a:buNone/>
              <a:defRPr/>
            </a:lvl4pPr>
            <a:lvl5pPr marL="0" indent="0" algn="ctr" fontAlgn="ctr">
              <a:lnSpc>
                <a:spcPct val="120000"/>
              </a:lnSpc>
              <a:buFontTx/>
              <a:buNone/>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de-AT" dirty="0"/>
          </a:p>
        </p:txBody>
      </p:sp>
      <p:sp>
        <p:nvSpPr>
          <p:cNvPr id="11" name="Date Placeholder 3">
            <a:extLst>
              <a:ext uri="{FF2B5EF4-FFF2-40B4-BE49-F238E27FC236}">
                <a16:creationId xmlns:a16="http://schemas.microsoft.com/office/drawing/2014/main" id="{26C49442-B0F1-B831-B4D7-52DD0B0679F0}"/>
              </a:ext>
            </a:extLst>
          </p:cNvPr>
          <p:cNvSpPr>
            <a:spLocks noGrp="1"/>
          </p:cNvSpPr>
          <p:nvPr>
            <p:ph type="dt" sz="half" idx="10"/>
          </p:nvPr>
        </p:nvSpPr>
        <p:spPr>
          <a:xfrm>
            <a:off x="659963" y="4879155"/>
            <a:ext cx="784821" cy="273844"/>
          </a:xfrm>
        </p:spPr>
        <p:txBody>
          <a:bodyPr/>
          <a:lstStyle/>
          <a:p>
            <a:fld id="{0C649E5D-BD1B-3341-95E1-A1D069C6E404}" type="datetime1">
              <a:rPr lang="de-AT" smtClean="0"/>
              <a:t>01.10.24</a:t>
            </a:fld>
            <a:endParaRPr lang="de-AT" dirty="0"/>
          </a:p>
        </p:txBody>
      </p:sp>
      <p:sp>
        <p:nvSpPr>
          <p:cNvPr id="12" name="Footer Placeholder 4">
            <a:extLst>
              <a:ext uri="{FF2B5EF4-FFF2-40B4-BE49-F238E27FC236}">
                <a16:creationId xmlns:a16="http://schemas.microsoft.com/office/drawing/2014/main" id="{28B765C8-FC2A-E668-E86D-DF16828876EA}"/>
              </a:ext>
            </a:extLst>
          </p:cNvPr>
          <p:cNvSpPr>
            <a:spLocks noGrp="1"/>
          </p:cNvSpPr>
          <p:nvPr>
            <p:ph type="ftr" sz="quarter" idx="11"/>
          </p:nvPr>
        </p:nvSpPr>
        <p:spPr>
          <a:xfrm>
            <a:off x="1633871" y="4879155"/>
            <a:ext cx="7324149" cy="273844"/>
          </a:xfrm>
        </p:spPr>
        <p:txBody>
          <a:bodyPr/>
          <a:lstStyle/>
          <a:p>
            <a:r>
              <a:rPr lang="de-AT"/>
              <a:t>UV+SE AI-Werkstatt  – Einführung und Organisatorisches</a:t>
            </a:r>
            <a:endParaRPr lang="de-AT" dirty="0"/>
          </a:p>
        </p:txBody>
      </p:sp>
      <p:sp>
        <p:nvSpPr>
          <p:cNvPr id="17" name="Textfeld 16">
            <a:extLst>
              <a:ext uri="{FF2B5EF4-FFF2-40B4-BE49-F238E27FC236}">
                <a16:creationId xmlns:a16="http://schemas.microsoft.com/office/drawing/2014/main" id="{AAD493BD-DEC3-BFBA-4E8B-5633D76ED450}"/>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cxnSp>
        <p:nvCxnSpPr>
          <p:cNvPr id="18" name="Gerade Verbindung 17">
            <a:extLst>
              <a:ext uri="{FF2B5EF4-FFF2-40B4-BE49-F238E27FC236}">
                <a16:creationId xmlns:a16="http://schemas.microsoft.com/office/drawing/2014/main" id="{2A51AD0F-5A96-D79A-C787-DCA14B677DDA}"/>
              </a:ext>
            </a:extLst>
          </p:cNvPr>
          <p:cNvCxnSpPr>
            <a:cxnSpLocks/>
          </p:cNvCxnSpPr>
          <p:nvPr userDrawn="1"/>
        </p:nvCxnSpPr>
        <p:spPr>
          <a:xfrm flipV="1">
            <a:off x="185980" y="4872694"/>
            <a:ext cx="8787539" cy="646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97573F44-7227-CE8A-9A26-9B965B211C14}"/>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2" name="Slide Number Placeholder 5">
            <a:extLst>
              <a:ext uri="{FF2B5EF4-FFF2-40B4-BE49-F238E27FC236}">
                <a16:creationId xmlns:a16="http://schemas.microsoft.com/office/drawing/2014/main" id="{7ED4C3F7-F4E6-4B19-1F53-8789BCF7D543}"/>
              </a:ext>
            </a:extLst>
          </p:cNvPr>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Tree>
    <p:extLst>
      <p:ext uri="{BB962C8B-B14F-4D97-AF65-F5344CB8AC3E}">
        <p14:creationId xmlns:p14="http://schemas.microsoft.com/office/powerpoint/2010/main" val="3832320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cxnSp>
        <p:nvCxnSpPr>
          <p:cNvPr id="9" name="Gerade Verbindung 8">
            <a:extLst>
              <a:ext uri="{FF2B5EF4-FFF2-40B4-BE49-F238E27FC236}">
                <a16:creationId xmlns:a16="http://schemas.microsoft.com/office/drawing/2014/main" id="{58CD23A3-F17C-EB1E-09E2-57A87F653FEA}"/>
              </a:ext>
            </a:extLst>
          </p:cNvPr>
          <p:cNvCxnSpPr>
            <a:cxnSpLocks/>
          </p:cNvCxnSpPr>
          <p:nvPr userDrawn="1"/>
        </p:nvCxnSpPr>
        <p:spPr>
          <a:xfrm>
            <a:off x="185980" y="688440"/>
            <a:ext cx="8810786"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5" name="Date Placeholder 3">
            <a:extLst>
              <a:ext uri="{FF2B5EF4-FFF2-40B4-BE49-F238E27FC236}">
                <a16:creationId xmlns:a16="http://schemas.microsoft.com/office/drawing/2014/main" id="{087469F8-0785-10D2-1DF8-4D267BFA7389}"/>
              </a:ext>
            </a:extLst>
          </p:cNvPr>
          <p:cNvSpPr>
            <a:spLocks noGrp="1"/>
          </p:cNvSpPr>
          <p:nvPr>
            <p:ph type="dt" sz="half" idx="10"/>
          </p:nvPr>
        </p:nvSpPr>
        <p:spPr>
          <a:xfrm>
            <a:off x="659963" y="4879155"/>
            <a:ext cx="784821" cy="273844"/>
          </a:xfrm>
        </p:spPr>
        <p:txBody>
          <a:bodyPr/>
          <a:lstStyle/>
          <a:p>
            <a:fld id="{5CD09ECA-3097-3749-A00F-0C44A0719940}" type="datetime1">
              <a:rPr lang="de-AT" smtClean="0"/>
              <a:t>01.10.24</a:t>
            </a:fld>
            <a:endParaRPr lang="de-AT" dirty="0"/>
          </a:p>
        </p:txBody>
      </p:sp>
      <p:sp>
        <p:nvSpPr>
          <p:cNvPr id="16" name="Footer Placeholder 4">
            <a:extLst>
              <a:ext uri="{FF2B5EF4-FFF2-40B4-BE49-F238E27FC236}">
                <a16:creationId xmlns:a16="http://schemas.microsoft.com/office/drawing/2014/main" id="{D5930101-2C26-D30C-618A-79B1DAF0E99B}"/>
              </a:ext>
            </a:extLst>
          </p:cNvPr>
          <p:cNvSpPr>
            <a:spLocks noGrp="1"/>
          </p:cNvSpPr>
          <p:nvPr>
            <p:ph type="ftr" sz="quarter" idx="11"/>
          </p:nvPr>
        </p:nvSpPr>
        <p:spPr>
          <a:xfrm>
            <a:off x="1633871" y="4879155"/>
            <a:ext cx="7324149" cy="273844"/>
          </a:xfrm>
        </p:spPr>
        <p:txBody>
          <a:bodyPr/>
          <a:lstStyle/>
          <a:p>
            <a:r>
              <a:rPr lang="de-AT"/>
              <a:t>UV+SE AI-Werkstatt  – Einführung und Organisatorisches</a:t>
            </a:r>
            <a:endParaRPr lang="de-AT" dirty="0"/>
          </a:p>
        </p:txBody>
      </p:sp>
      <p:sp>
        <p:nvSpPr>
          <p:cNvPr id="18" name="Textfeld 17">
            <a:extLst>
              <a:ext uri="{FF2B5EF4-FFF2-40B4-BE49-F238E27FC236}">
                <a16:creationId xmlns:a16="http://schemas.microsoft.com/office/drawing/2014/main" id="{1B8D567C-DFFA-ABCD-1A43-D1A1EEB967BF}"/>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cxnSp>
        <p:nvCxnSpPr>
          <p:cNvPr id="19" name="Gerade Verbindung 18">
            <a:extLst>
              <a:ext uri="{FF2B5EF4-FFF2-40B4-BE49-F238E27FC236}">
                <a16:creationId xmlns:a16="http://schemas.microsoft.com/office/drawing/2014/main" id="{B72AF33C-BBE7-D046-660B-186D2C80B514}"/>
              </a:ext>
            </a:extLst>
          </p:cNvPr>
          <p:cNvCxnSpPr>
            <a:cxnSpLocks/>
          </p:cNvCxnSpPr>
          <p:nvPr userDrawn="1"/>
        </p:nvCxnSpPr>
        <p:spPr>
          <a:xfrm flipV="1">
            <a:off x="185980" y="4872694"/>
            <a:ext cx="8787539" cy="646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B55A44AF-9A01-A411-52A3-58A358284567}"/>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3" name="Slide Number Placeholder 5">
            <a:extLst>
              <a:ext uri="{FF2B5EF4-FFF2-40B4-BE49-F238E27FC236}">
                <a16:creationId xmlns:a16="http://schemas.microsoft.com/office/drawing/2014/main" id="{2E1846F3-A5FB-4A0A-3A9D-1A76D9132217}"/>
              </a:ext>
            </a:extLst>
          </p:cNvPr>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Tree>
    <p:extLst>
      <p:ext uri="{BB962C8B-B14F-4D97-AF65-F5344CB8AC3E}">
        <p14:creationId xmlns:p14="http://schemas.microsoft.com/office/powerpoint/2010/main" val="2084891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85980" y="911314"/>
            <a:ext cx="4328870" cy="3721408"/>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Content Placeholder 3"/>
          <p:cNvSpPr>
            <a:spLocks noGrp="1"/>
          </p:cNvSpPr>
          <p:nvPr>
            <p:ph sz="half" idx="2"/>
          </p:nvPr>
        </p:nvSpPr>
        <p:spPr>
          <a:xfrm>
            <a:off x="4629149" y="911314"/>
            <a:ext cx="4365157" cy="3721408"/>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cxnSp>
        <p:nvCxnSpPr>
          <p:cNvPr id="11" name="Gerade Verbindung 10">
            <a:extLst>
              <a:ext uri="{FF2B5EF4-FFF2-40B4-BE49-F238E27FC236}">
                <a16:creationId xmlns:a16="http://schemas.microsoft.com/office/drawing/2014/main" id="{A9891309-98D3-553D-3E2C-2DAAE4C23FCC}"/>
              </a:ext>
            </a:extLst>
          </p:cNvPr>
          <p:cNvCxnSpPr>
            <a:cxnSpLocks/>
          </p:cNvCxnSpPr>
          <p:nvPr userDrawn="1"/>
        </p:nvCxnSpPr>
        <p:spPr>
          <a:xfrm>
            <a:off x="185980" y="688440"/>
            <a:ext cx="8810786"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3697206D-45DD-49CD-DA12-F5DDF532B1C1}"/>
              </a:ext>
            </a:extLst>
          </p:cNvPr>
          <p:cNvSpPr>
            <a:spLocks noGrp="1"/>
          </p:cNvSpPr>
          <p:nvPr>
            <p:ph type="dt" sz="half" idx="10"/>
          </p:nvPr>
        </p:nvSpPr>
        <p:spPr>
          <a:xfrm>
            <a:off x="659963" y="4879155"/>
            <a:ext cx="784821" cy="273844"/>
          </a:xfrm>
        </p:spPr>
        <p:txBody>
          <a:bodyPr/>
          <a:lstStyle/>
          <a:p>
            <a:fld id="{1FFB9400-B96A-8B45-8CB6-014A3EF4D830}" type="datetime1">
              <a:rPr lang="de-AT" smtClean="0"/>
              <a:t>01.10.24</a:t>
            </a:fld>
            <a:endParaRPr lang="de-AT" dirty="0"/>
          </a:p>
        </p:txBody>
      </p:sp>
      <p:sp>
        <p:nvSpPr>
          <p:cNvPr id="18" name="Footer Placeholder 4">
            <a:extLst>
              <a:ext uri="{FF2B5EF4-FFF2-40B4-BE49-F238E27FC236}">
                <a16:creationId xmlns:a16="http://schemas.microsoft.com/office/drawing/2014/main" id="{F17629FE-8AD3-0760-293C-D34C193ACA53}"/>
              </a:ext>
            </a:extLst>
          </p:cNvPr>
          <p:cNvSpPr>
            <a:spLocks noGrp="1"/>
          </p:cNvSpPr>
          <p:nvPr>
            <p:ph type="ftr" sz="quarter" idx="11"/>
          </p:nvPr>
        </p:nvSpPr>
        <p:spPr>
          <a:xfrm>
            <a:off x="1633871" y="4879155"/>
            <a:ext cx="7324149" cy="273844"/>
          </a:xfrm>
        </p:spPr>
        <p:txBody>
          <a:bodyPr/>
          <a:lstStyle/>
          <a:p>
            <a:r>
              <a:rPr lang="de-AT"/>
              <a:t>UV+SE AI-Werkstatt  – Einführung und Organisatorisches</a:t>
            </a:r>
            <a:endParaRPr lang="de-AT" dirty="0"/>
          </a:p>
        </p:txBody>
      </p:sp>
      <p:sp>
        <p:nvSpPr>
          <p:cNvPr id="20" name="Textfeld 19">
            <a:extLst>
              <a:ext uri="{FF2B5EF4-FFF2-40B4-BE49-F238E27FC236}">
                <a16:creationId xmlns:a16="http://schemas.microsoft.com/office/drawing/2014/main" id="{92C258D0-F015-D4EF-F714-F00B8D0AFA5C}"/>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cxnSp>
        <p:nvCxnSpPr>
          <p:cNvPr id="21" name="Gerade Verbindung 20">
            <a:extLst>
              <a:ext uri="{FF2B5EF4-FFF2-40B4-BE49-F238E27FC236}">
                <a16:creationId xmlns:a16="http://schemas.microsoft.com/office/drawing/2014/main" id="{E90157FA-7427-3CAA-02C9-62DFF74E90F2}"/>
              </a:ext>
            </a:extLst>
          </p:cNvPr>
          <p:cNvCxnSpPr>
            <a:cxnSpLocks/>
          </p:cNvCxnSpPr>
          <p:nvPr userDrawn="1"/>
        </p:nvCxnSpPr>
        <p:spPr>
          <a:xfrm flipV="1">
            <a:off x="185980" y="4872694"/>
            <a:ext cx="8787539" cy="646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2FCA345F-AD47-E2DB-EB82-387C563D3185}"/>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5" name="Slide Number Placeholder 5">
            <a:extLst>
              <a:ext uri="{FF2B5EF4-FFF2-40B4-BE49-F238E27FC236}">
                <a16:creationId xmlns:a16="http://schemas.microsoft.com/office/drawing/2014/main" id="{0020E6D8-C0E2-22AD-E9C9-E41F7820261F}"/>
              </a:ext>
            </a:extLst>
          </p:cNvPr>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Tree>
    <p:extLst>
      <p:ext uri="{BB962C8B-B14F-4D97-AF65-F5344CB8AC3E}">
        <p14:creationId xmlns:p14="http://schemas.microsoft.com/office/powerpoint/2010/main" val="3227803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5980" y="921238"/>
            <a:ext cx="4312202" cy="411172"/>
          </a:xfrm>
        </p:spPr>
        <p:txBody>
          <a:bodyPr anchor="b">
            <a:norm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Mastertextformat bearbeiten</a:t>
            </a:r>
          </a:p>
        </p:txBody>
      </p:sp>
      <p:sp>
        <p:nvSpPr>
          <p:cNvPr id="4" name="Content Placeholder 3"/>
          <p:cNvSpPr>
            <a:spLocks noGrp="1"/>
          </p:cNvSpPr>
          <p:nvPr>
            <p:ph sz="half" idx="2"/>
          </p:nvPr>
        </p:nvSpPr>
        <p:spPr>
          <a:xfrm>
            <a:off x="185980" y="1454050"/>
            <a:ext cx="4312202" cy="3171189"/>
          </a:xfrm>
        </p:spPr>
        <p:txBody>
          <a:bodyPr/>
          <a:lstStyle>
            <a:lvl1pPr>
              <a:lnSpc>
                <a:spcPct val="120000"/>
              </a:lnSpc>
              <a:defRPr sz="1800"/>
            </a:lvl1pPr>
            <a:lvl2pPr>
              <a:lnSpc>
                <a:spcPct val="120000"/>
              </a:lnSpc>
              <a:defRPr sz="1600"/>
            </a:lvl2pPr>
            <a:lvl3pPr>
              <a:lnSpc>
                <a:spcPct val="120000"/>
              </a:lnSpc>
              <a:defRPr sz="1400"/>
            </a:lvl3pPr>
            <a:lvl4pPr>
              <a:lnSpc>
                <a:spcPct val="120000"/>
              </a:lnSpc>
              <a:defRPr sz="1400"/>
            </a:lvl4pPr>
            <a:lvl5pPr>
              <a:lnSpc>
                <a:spcPct val="120000"/>
              </a:lnSpc>
              <a:defRPr sz="14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5" name="Text Placeholder 4"/>
          <p:cNvSpPr>
            <a:spLocks noGrp="1"/>
          </p:cNvSpPr>
          <p:nvPr>
            <p:ph type="body" sz="quarter" idx="3"/>
          </p:nvPr>
        </p:nvSpPr>
        <p:spPr>
          <a:xfrm>
            <a:off x="4629150" y="921238"/>
            <a:ext cx="4365157" cy="411172"/>
          </a:xfrm>
        </p:spPr>
        <p:txBody>
          <a:bodyPr anchor="b">
            <a:norm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dirty="0"/>
              <a:t>Mastertextformat bearbeiten</a:t>
            </a:r>
          </a:p>
        </p:txBody>
      </p:sp>
      <p:sp>
        <p:nvSpPr>
          <p:cNvPr id="6" name="Content Placeholder 5"/>
          <p:cNvSpPr>
            <a:spLocks noGrp="1"/>
          </p:cNvSpPr>
          <p:nvPr>
            <p:ph sz="quarter" idx="4"/>
          </p:nvPr>
        </p:nvSpPr>
        <p:spPr>
          <a:xfrm>
            <a:off x="4629150" y="1454050"/>
            <a:ext cx="4365157" cy="3171189"/>
          </a:xfrm>
        </p:spPr>
        <p:txBody>
          <a:bodyPr/>
          <a:lstStyle>
            <a:lvl1pPr>
              <a:lnSpc>
                <a:spcPct val="120000"/>
              </a:lnSpc>
              <a:defRPr sz="1800"/>
            </a:lvl1pPr>
            <a:lvl2pPr>
              <a:lnSpc>
                <a:spcPct val="120000"/>
              </a:lnSpc>
              <a:defRPr sz="1600"/>
            </a:lvl2pPr>
            <a:lvl3pPr>
              <a:lnSpc>
                <a:spcPct val="120000"/>
              </a:lnSpc>
              <a:defRPr sz="1400"/>
            </a:lvl3pPr>
            <a:lvl4pPr>
              <a:lnSpc>
                <a:spcPct val="120000"/>
              </a:lnSpc>
              <a:defRPr sz="1400"/>
            </a:lvl4pPr>
            <a:lvl5pPr>
              <a:lnSpc>
                <a:spcPct val="120000"/>
              </a:lnSpc>
              <a:defRPr sz="14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cxnSp>
        <p:nvCxnSpPr>
          <p:cNvPr id="13" name="Gerade Verbindung 12">
            <a:extLst>
              <a:ext uri="{FF2B5EF4-FFF2-40B4-BE49-F238E27FC236}">
                <a16:creationId xmlns:a16="http://schemas.microsoft.com/office/drawing/2014/main" id="{36297CA8-727D-08B0-BDDF-59CA08F178E1}"/>
              </a:ext>
            </a:extLst>
          </p:cNvPr>
          <p:cNvCxnSpPr>
            <a:cxnSpLocks/>
          </p:cNvCxnSpPr>
          <p:nvPr userDrawn="1"/>
        </p:nvCxnSpPr>
        <p:spPr>
          <a:xfrm>
            <a:off x="185980" y="688440"/>
            <a:ext cx="8810786"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625C305A-E5DB-5F86-F400-777269A042CC}"/>
              </a:ext>
            </a:extLst>
          </p:cNvPr>
          <p:cNvSpPr>
            <a:spLocks noGrp="1"/>
          </p:cNvSpPr>
          <p:nvPr>
            <p:ph type="title"/>
          </p:nvPr>
        </p:nvSpPr>
        <p:spPr>
          <a:xfrm>
            <a:off x="197603" y="221152"/>
            <a:ext cx="6908592" cy="450190"/>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19" name="Date Placeholder 3">
            <a:extLst>
              <a:ext uri="{FF2B5EF4-FFF2-40B4-BE49-F238E27FC236}">
                <a16:creationId xmlns:a16="http://schemas.microsoft.com/office/drawing/2014/main" id="{304990CA-B79E-594A-C186-22F6BE396249}"/>
              </a:ext>
            </a:extLst>
          </p:cNvPr>
          <p:cNvSpPr>
            <a:spLocks noGrp="1"/>
          </p:cNvSpPr>
          <p:nvPr>
            <p:ph type="dt" sz="half" idx="10"/>
          </p:nvPr>
        </p:nvSpPr>
        <p:spPr>
          <a:xfrm>
            <a:off x="659963" y="4879155"/>
            <a:ext cx="784821" cy="273844"/>
          </a:xfrm>
        </p:spPr>
        <p:txBody>
          <a:bodyPr/>
          <a:lstStyle/>
          <a:p>
            <a:fld id="{D54B347A-BB79-5E42-9AFB-1543719A9DD7}" type="datetime1">
              <a:rPr lang="de-AT" smtClean="0"/>
              <a:t>01.10.24</a:t>
            </a:fld>
            <a:endParaRPr lang="de-AT" dirty="0"/>
          </a:p>
        </p:txBody>
      </p:sp>
      <p:sp>
        <p:nvSpPr>
          <p:cNvPr id="20" name="Footer Placeholder 4">
            <a:extLst>
              <a:ext uri="{FF2B5EF4-FFF2-40B4-BE49-F238E27FC236}">
                <a16:creationId xmlns:a16="http://schemas.microsoft.com/office/drawing/2014/main" id="{FAFECA74-DB28-C2B3-3763-A0FF30D06F9A}"/>
              </a:ext>
            </a:extLst>
          </p:cNvPr>
          <p:cNvSpPr>
            <a:spLocks noGrp="1"/>
          </p:cNvSpPr>
          <p:nvPr>
            <p:ph type="ftr" sz="quarter" idx="11"/>
          </p:nvPr>
        </p:nvSpPr>
        <p:spPr>
          <a:xfrm>
            <a:off x="1633871" y="4879155"/>
            <a:ext cx="7324149" cy="273844"/>
          </a:xfrm>
        </p:spPr>
        <p:txBody>
          <a:bodyPr/>
          <a:lstStyle/>
          <a:p>
            <a:r>
              <a:rPr lang="de-AT"/>
              <a:t>UV+SE AI-Werkstatt  – Einführung und Organisatorisches</a:t>
            </a:r>
            <a:endParaRPr lang="de-AT" dirty="0"/>
          </a:p>
        </p:txBody>
      </p:sp>
      <p:sp>
        <p:nvSpPr>
          <p:cNvPr id="22" name="Textfeld 21">
            <a:extLst>
              <a:ext uri="{FF2B5EF4-FFF2-40B4-BE49-F238E27FC236}">
                <a16:creationId xmlns:a16="http://schemas.microsoft.com/office/drawing/2014/main" id="{74B629D1-3308-2A50-E8F2-51DC58410DE2}"/>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cxnSp>
        <p:nvCxnSpPr>
          <p:cNvPr id="23" name="Gerade Verbindung 22">
            <a:extLst>
              <a:ext uri="{FF2B5EF4-FFF2-40B4-BE49-F238E27FC236}">
                <a16:creationId xmlns:a16="http://schemas.microsoft.com/office/drawing/2014/main" id="{ABC34874-782E-CE3F-D6BB-96EE2360531F}"/>
              </a:ext>
            </a:extLst>
          </p:cNvPr>
          <p:cNvCxnSpPr>
            <a:cxnSpLocks/>
          </p:cNvCxnSpPr>
          <p:nvPr userDrawn="1"/>
        </p:nvCxnSpPr>
        <p:spPr>
          <a:xfrm flipV="1">
            <a:off x="185980" y="4872694"/>
            <a:ext cx="8787539" cy="646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FE0F3959-6C67-35A6-6DAE-3D015541843D}"/>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2" name="Slide Number Placeholder 5">
            <a:extLst>
              <a:ext uri="{FF2B5EF4-FFF2-40B4-BE49-F238E27FC236}">
                <a16:creationId xmlns:a16="http://schemas.microsoft.com/office/drawing/2014/main" id="{682A457A-3723-F67A-A329-16D503805EDB}"/>
              </a:ext>
            </a:extLst>
          </p:cNvPr>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Tree>
    <p:extLst>
      <p:ext uri="{BB962C8B-B14F-4D97-AF65-F5344CB8AC3E}">
        <p14:creationId xmlns:p14="http://schemas.microsoft.com/office/powerpoint/2010/main" val="380553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13" name="Date Placeholder 3">
            <a:extLst>
              <a:ext uri="{FF2B5EF4-FFF2-40B4-BE49-F238E27FC236}">
                <a16:creationId xmlns:a16="http://schemas.microsoft.com/office/drawing/2014/main" id="{FC4D0BDD-8583-EF9F-C36F-704FC115C269}"/>
              </a:ext>
            </a:extLst>
          </p:cNvPr>
          <p:cNvSpPr>
            <a:spLocks noGrp="1"/>
          </p:cNvSpPr>
          <p:nvPr>
            <p:ph type="dt" sz="half" idx="10"/>
          </p:nvPr>
        </p:nvSpPr>
        <p:spPr>
          <a:xfrm>
            <a:off x="659963" y="4879155"/>
            <a:ext cx="784821" cy="273844"/>
          </a:xfrm>
        </p:spPr>
        <p:txBody>
          <a:bodyPr/>
          <a:lstStyle/>
          <a:p>
            <a:fld id="{4C5500C5-5CFB-924F-992C-27FF97671369}" type="datetime1">
              <a:rPr lang="de-AT" smtClean="0"/>
              <a:t>01.10.24</a:t>
            </a:fld>
            <a:endParaRPr lang="de-AT" dirty="0"/>
          </a:p>
        </p:txBody>
      </p:sp>
      <p:sp>
        <p:nvSpPr>
          <p:cNvPr id="14" name="Footer Placeholder 4">
            <a:extLst>
              <a:ext uri="{FF2B5EF4-FFF2-40B4-BE49-F238E27FC236}">
                <a16:creationId xmlns:a16="http://schemas.microsoft.com/office/drawing/2014/main" id="{232CC213-2B2F-74A2-9B47-52DB9A4D5C85}"/>
              </a:ext>
            </a:extLst>
          </p:cNvPr>
          <p:cNvSpPr>
            <a:spLocks noGrp="1"/>
          </p:cNvSpPr>
          <p:nvPr>
            <p:ph type="ftr" sz="quarter" idx="11"/>
          </p:nvPr>
        </p:nvSpPr>
        <p:spPr>
          <a:xfrm>
            <a:off x="1633871" y="4879155"/>
            <a:ext cx="7324149" cy="273844"/>
          </a:xfrm>
        </p:spPr>
        <p:txBody>
          <a:bodyPr/>
          <a:lstStyle/>
          <a:p>
            <a:r>
              <a:rPr lang="de-AT"/>
              <a:t>UV+SE AI-Werkstatt  – Einführung und Organisatorisches</a:t>
            </a:r>
            <a:endParaRPr lang="de-AT" dirty="0"/>
          </a:p>
        </p:txBody>
      </p:sp>
      <p:sp>
        <p:nvSpPr>
          <p:cNvPr id="16" name="Textfeld 15">
            <a:extLst>
              <a:ext uri="{FF2B5EF4-FFF2-40B4-BE49-F238E27FC236}">
                <a16:creationId xmlns:a16="http://schemas.microsoft.com/office/drawing/2014/main" id="{9BD89267-EDDF-9F1A-62B3-9FD733ECDF97}"/>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18" name="Textfeld 17">
            <a:extLst>
              <a:ext uri="{FF2B5EF4-FFF2-40B4-BE49-F238E27FC236}">
                <a16:creationId xmlns:a16="http://schemas.microsoft.com/office/drawing/2014/main" id="{69673D2A-5893-DCA9-E1B0-2DC78B444675}"/>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2" name="Slide Number Placeholder 5">
            <a:extLst>
              <a:ext uri="{FF2B5EF4-FFF2-40B4-BE49-F238E27FC236}">
                <a16:creationId xmlns:a16="http://schemas.microsoft.com/office/drawing/2014/main" id="{7A683B48-3773-275F-A62D-99A0B33BE270}"/>
              </a:ext>
            </a:extLst>
          </p:cNvPr>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Tree>
    <p:extLst>
      <p:ext uri="{BB962C8B-B14F-4D97-AF65-F5344CB8AC3E}">
        <p14:creationId xmlns:p14="http://schemas.microsoft.com/office/powerpoint/2010/main" val="4157802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9226" y="1282305"/>
            <a:ext cx="8785081" cy="1856558"/>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209226" y="3442098"/>
            <a:ext cx="8785081"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14" name="Date Placeholder 3">
            <a:extLst>
              <a:ext uri="{FF2B5EF4-FFF2-40B4-BE49-F238E27FC236}">
                <a16:creationId xmlns:a16="http://schemas.microsoft.com/office/drawing/2014/main" id="{41764A41-A3BF-B03F-E883-58607B17E726}"/>
              </a:ext>
            </a:extLst>
          </p:cNvPr>
          <p:cNvSpPr>
            <a:spLocks noGrp="1"/>
          </p:cNvSpPr>
          <p:nvPr>
            <p:ph type="dt" sz="half" idx="10"/>
          </p:nvPr>
        </p:nvSpPr>
        <p:spPr>
          <a:xfrm>
            <a:off x="659963" y="4879155"/>
            <a:ext cx="784821" cy="273844"/>
          </a:xfrm>
        </p:spPr>
        <p:txBody>
          <a:bodyPr/>
          <a:lstStyle/>
          <a:p>
            <a:fld id="{B6AD34D2-CCFC-7C45-A312-E984272F443A}" type="datetime1">
              <a:rPr lang="de-AT" smtClean="0"/>
              <a:t>01.10.24</a:t>
            </a:fld>
            <a:endParaRPr lang="de-AT" dirty="0"/>
          </a:p>
        </p:txBody>
      </p:sp>
      <p:sp>
        <p:nvSpPr>
          <p:cNvPr id="15" name="Footer Placeholder 4">
            <a:extLst>
              <a:ext uri="{FF2B5EF4-FFF2-40B4-BE49-F238E27FC236}">
                <a16:creationId xmlns:a16="http://schemas.microsoft.com/office/drawing/2014/main" id="{A9ABC6EA-CE9D-A976-0DE8-AC5C7AD28751}"/>
              </a:ext>
            </a:extLst>
          </p:cNvPr>
          <p:cNvSpPr>
            <a:spLocks noGrp="1"/>
          </p:cNvSpPr>
          <p:nvPr>
            <p:ph type="ftr" sz="quarter" idx="11"/>
          </p:nvPr>
        </p:nvSpPr>
        <p:spPr>
          <a:xfrm>
            <a:off x="1633871" y="4879155"/>
            <a:ext cx="7324149" cy="273844"/>
          </a:xfrm>
        </p:spPr>
        <p:txBody>
          <a:bodyPr/>
          <a:lstStyle/>
          <a:p>
            <a:r>
              <a:rPr lang="de-AT"/>
              <a:t>UV+SE AI-Werkstatt  – Einführung und Organisatorisches</a:t>
            </a:r>
            <a:endParaRPr lang="de-AT" dirty="0"/>
          </a:p>
        </p:txBody>
      </p:sp>
      <p:sp>
        <p:nvSpPr>
          <p:cNvPr id="17" name="Textfeld 16">
            <a:extLst>
              <a:ext uri="{FF2B5EF4-FFF2-40B4-BE49-F238E27FC236}">
                <a16:creationId xmlns:a16="http://schemas.microsoft.com/office/drawing/2014/main" id="{0D6F937D-7500-F6CF-25AD-41F856502C20}"/>
              </a:ext>
            </a:extLst>
          </p:cNvPr>
          <p:cNvSpPr txBox="1"/>
          <p:nvPr userDrawn="1"/>
        </p:nvSpPr>
        <p:spPr>
          <a:xfrm>
            <a:off x="468224" y="4872693"/>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cxnSp>
        <p:nvCxnSpPr>
          <p:cNvPr id="18" name="Gerade Verbindung 17">
            <a:extLst>
              <a:ext uri="{FF2B5EF4-FFF2-40B4-BE49-F238E27FC236}">
                <a16:creationId xmlns:a16="http://schemas.microsoft.com/office/drawing/2014/main" id="{9F99B7AF-4A07-F928-A146-859EF6A9E6EB}"/>
              </a:ext>
            </a:extLst>
          </p:cNvPr>
          <p:cNvCxnSpPr>
            <a:cxnSpLocks/>
          </p:cNvCxnSpPr>
          <p:nvPr userDrawn="1"/>
        </p:nvCxnSpPr>
        <p:spPr>
          <a:xfrm flipV="1">
            <a:off x="185980" y="4872694"/>
            <a:ext cx="8787539" cy="6461"/>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793FD0BB-2C11-A775-0B05-E56CA26B9704}"/>
              </a:ext>
            </a:extLst>
          </p:cNvPr>
          <p:cNvSpPr txBox="1"/>
          <p:nvPr userDrawn="1"/>
        </p:nvSpPr>
        <p:spPr>
          <a:xfrm>
            <a:off x="1442132" y="4879155"/>
            <a:ext cx="191739" cy="280305"/>
          </a:xfrm>
          <a:prstGeom prst="rect">
            <a:avLst/>
          </a:prstGeom>
          <a:noFill/>
        </p:spPr>
        <p:txBody>
          <a:bodyPr wrap="square" rtlCol="0" anchor="ctr" anchorCtr="0">
            <a:noAutofit/>
          </a:bodyPr>
          <a:lstStyle/>
          <a:p>
            <a:pPr algn="ctr"/>
            <a:r>
              <a:rPr lang="de-DE" sz="900" b="0" i="0" dirty="0">
                <a:latin typeface="Helvetica Neue Light" panose="02000403000000020004" pitchFamily="2" charset="0"/>
                <a:ea typeface="Helvetica Neue Light" panose="02000403000000020004" pitchFamily="2" charset="0"/>
              </a:rPr>
              <a:t>|</a:t>
            </a:r>
          </a:p>
        </p:txBody>
      </p:sp>
      <p:sp>
        <p:nvSpPr>
          <p:cNvPr id="4" name="Slide Number Placeholder 5">
            <a:extLst>
              <a:ext uri="{FF2B5EF4-FFF2-40B4-BE49-F238E27FC236}">
                <a16:creationId xmlns:a16="http://schemas.microsoft.com/office/drawing/2014/main" id="{C7614E2F-CC90-3865-8D0E-B07A06FBB64B}"/>
              </a:ext>
            </a:extLst>
          </p:cNvPr>
          <p:cNvSpPr>
            <a:spLocks noGrp="1"/>
          </p:cNvSpPr>
          <p:nvPr>
            <p:ph type="sldNum" sz="quarter" idx="12"/>
          </p:nvPr>
        </p:nvSpPr>
        <p:spPr>
          <a:xfrm>
            <a:off x="209226" y="4879155"/>
            <a:ext cx="258998" cy="273844"/>
          </a:xfrm>
          <a:prstGeom prst="rect">
            <a:avLst/>
          </a:prstGeom>
        </p:spPr>
        <p:txBody>
          <a:bodyPr lIns="0" rIns="0"/>
          <a:lstStyle/>
          <a:p>
            <a:fld id="{97849394-0141-4681-AEBD-833D9B3076DF}" type="slidenum">
              <a:rPr lang="de-AT" smtClean="0"/>
              <a:pPr/>
              <a:t>‹#›</a:t>
            </a:fld>
            <a:endParaRPr lang="de-AT" dirty="0"/>
          </a:p>
        </p:txBody>
      </p:sp>
    </p:spTree>
    <p:extLst>
      <p:ext uri="{BB962C8B-B14F-4D97-AF65-F5344CB8AC3E}">
        <p14:creationId xmlns:p14="http://schemas.microsoft.com/office/powerpoint/2010/main" val="2848894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7603" y="221152"/>
            <a:ext cx="6908592" cy="450190"/>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197602" y="892494"/>
            <a:ext cx="8799164" cy="374022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651345" y="4879155"/>
            <a:ext cx="844696" cy="273844"/>
          </a:xfrm>
          <a:prstGeom prst="rect">
            <a:avLst/>
          </a:prstGeom>
        </p:spPr>
        <p:txBody>
          <a:bodyPr vert="horz" lIns="91440" tIns="45720" rIns="91440" bIns="45720" rtlCol="0" anchor="ctr"/>
          <a:lstStyle>
            <a:lvl1pPr algn="ctr">
              <a:defRPr sz="900" b="0" i="0">
                <a:solidFill>
                  <a:schemeClr val="tx1">
                    <a:tint val="75000"/>
                  </a:schemeClr>
                </a:solidFill>
                <a:latin typeface="Helvetica Neue Light" panose="02000403000000020004" pitchFamily="2" charset="0"/>
                <a:ea typeface="Helvetica Neue Light" panose="02000403000000020004" pitchFamily="2" charset="0"/>
              </a:defRPr>
            </a:lvl1pPr>
          </a:lstStyle>
          <a:p>
            <a:fld id="{704E8D38-22AC-B749-88BC-01BE8929C7E9}" type="datetime1">
              <a:rPr lang="de-AT" smtClean="0"/>
              <a:t>01.10.24</a:t>
            </a:fld>
            <a:endParaRPr lang="en-US" dirty="0"/>
          </a:p>
        </p:txBody>
      </p:sp>
      <p:sp>
        <p:nvSpPr>
          <p:cNvPr id="5" name="Footer Placeholder 4"/>
          <p:cNvSpPr>
            <a:spLocks noGrp="1"/>
          </p:cNvSpPr>
          <p:nvPr>
            <p:ph type="ftr" sz="quarter" idx="3"/>
          </p:nvPr>
        </p:nvSpPr>
        <p:spPr>
          <a:xfrm>
            <a:off x="1659951" y="4879155"/>
            <a:ext cx="7334356" cy="273844"/>
          </a:xfrm>
          <a:prstGeom prst="rect">
            <a:avLst/>
          </a:prstGeom>
        </p:spPr>
        <p:txBody>
          <a:bodyPr vert="horz" lIns="91440" tIns="45720" rIns="91440" bIns="45720" rtlCol="0" anchor="ctr"/>
          <a:lstStyle>
            <a:lvl1pPr algn="l">
              <a:defRPr sz="900" b="0" i="0">
                <a:solidFill>
                  <a:schemeClr val="tx1">
                    <a:tint val="75000"/>
                  </a:schemeClr>
                </a:solidFill>
                <a:latin typeface="Helvetica Neue Light" panose="02000403000000020004" pitchFamily="2" charset="0"/>
                <a:ea typeface="Helvetica Neue Light" panose="02000403000000020004" pitchFamily="2" charset="0"/>
              </a:defRPr>
            </a:lvl1pPr>
          </a:lstStyle>
          <a:p>
            <a:r>
              <a:rPr lang="en-US"/>
              <a:t>UV+SE AI-Werkstatt  – Einführung und Organisatorisches</a:t>
            </a:r>
            <a:endParaRPr lang="en-US" dirty="0"/>
          </a:p>
        </p:txBody>
      </p:sp>
      <p:sp>
        <p:nvSpPr>
          <p:cNvPr id="6" name="Slide Number Placeholder 5"/>
          <p:cNvSpPr>
            <a:spLocks noGrp="1"/>
          </p:cNvSpPr>
          <p:nvPr>
            <p:ph type="sldNum" sz="quarter" idx="4"/>
          </p:nvPr>
        </p:nvSpPr>
        <p:spPr>
          <a:xfrm>
            <a:off x="209226" y="4879155"/>
            <a:ext cx="442118" cy="273844"/>
          </a:xfrm>
          <a:prstGeom prst="rect">
            <a:avLst/>
          </a:prstGeom>
        </p:spPr>
        <p:txBody>
          <a:bodyPr vert="horz" lIns="91440" tIns="45720" rIns="91440" bIns="45720" rtlCol="0" anchor="ctr"/>
          <a:lstStyle>
            <a:lvl1pPr algn="l">
              <a:defRPr sz="900" b="0" i="0">
                <a:solidFill>
                  <a:schemeClr val="tx1">
                    <a:tint val="75000"/>
                  </a:schemeClr>
                </a:solidFill>
                <a:latin typeface="Helvetica Neue Light" panose="02000403000000020004" pitchFamily="2" charset="0"/>
                <a:ea typeface="Helvetica Neue Light" panose="02000403000000020004" pitchFamily="2" charset="0"/>
              </a:defRPr>
            </a:lvl1pPr>
          </a:lstStyle>
          <a:p>
            <a:fld id="{48F63A3B-78C7-47BE-AE5E-E10140E04643}" type="slidenum">
              <a:rPr lang="en-US" smtClean="0"/>
              <a:pPr/>
              <a:t>‹#›</a:t>
            </a:fld>
            <a:endParaRPr lang="en-US" dirty="0"/>
          </a:p>
        </p:txBody>
      </p:sp>
      <p:pic>
        <p:nvPicPr>
          <p:cNvPr id="7" name="Grafik 6">
            <a:extLst>
              <a:ext uri="{FF2B5EF4-FFF2-40B4-BE49-F238E27FC236}">
                <a16:creationId xmlns:a16="http://schemas.microsoft.com/office/drawing/2014/main" id="{F7F51F32-B746-0013-3702-843962C28F27}"/>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7694908" y="0"/>
            <a:ext cx="1449092" cy="724034"/>
          </a:xfrm>
          <a:prstGeom prst="rect">
            <a:avLst/>
          </a:prstGeom>
        </p:spPr>
      </p:pic>
      <p:pic>
        <p:nvPicPr>
          <p:cNvPr id="8" name="Grafik 7">
            <a:extLst>
              <a:ext uri="{FF2B5EF4-FFF2-40B4-BE49-F238E27FC236}">
                <a16:creationId xmlns:a16="http://schemas.microsoft.com/office/drawing/2014/main" id="{5DFDE6DE-D8F9-1F36-1159-585AEA09A1E8}"/>
              </a:ext>
            </a:extLst>
          </p:cNvPr>
          <p:cNvPicPr>
            <a:picLocks noChangeAspect="1"/>
          </p:cNvPicPr>
          <p:nvPr userDrawn="1"/>
        </p:nvPicPr>
        <p:blipFill>
          <a:blip r:embed="rId16"/>
          <a:stretch>
            <a:fillRect/>
          </a:stretch>
        </p:blipFill>
        <p:spPr>
          <a:xfrm>
            <a:off x="7192293" y="305515"/>
            <a:ext cx="502616" cy="281465"/>
          </a:xfrm>
          <a:prstGeom prst="rect">
            <a:avLst/>
          </a:prstGeom>
        </p:spPr>
      </p:pic>
    </p:spTree>
    <p:extLst>
      <p:ext uri="{BB962C8B-B14F-4D97-AF65-F5344CB8AC3E}">
        <p14:creationId xmlns:p14="http://schemas.microsoft.com/office/powerpoint/2010/main" val="90839949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0" r:id="rId3"/>
    <p:sldLayoutId id="2147483666" r:id="rId4"/>
    <p:sldLayoutId id="2147483673" r:id="rId5"/>
    <p:sldLayoutId id="2147483671" r:id="rId6"/>
    <p:sldLayoutId id="2147483672" r:id="rId7"/>
    <p:sldLayoutId id="2147483674" r:id="rId8"/>
    <p:sldLayoutId id="2147483670" r:id="rId9"/>
    <p:sldLayoutId id="2147483675" r:id="rId10"/>
    <p:sldLayoutId id="2147483676" r:id="rId11"/>
    <p:sldLayoutId id="2147483677" r:id="rId12"/>
    <p:sldLayoutId id="2147483678" r:id="rId13"/>
  </p:sldLayoutIdLst>
  <p:hf hdr="0"/>
  <p:txStyles>
    <p:titleStyle>
      <a:lvl1pPr algn="l" defTabSz="685800" rtl="0" eaLnBrk="1" latinLnBrk="0" hangingPunct="1">
        <a:lnSpc>
          <a:spcPct val="90000"/>
        </a:lnSpc>
        <a:spcBef>
          <a:spcPct val="0"/>
        </a:spcBef>
        <a:buNone/>
        <a:defRPr sz="2200" b="0" i="0" kern="1200">
          <a:solidFill>
            <a:schemeClr val="tx1"/>
          </a:solidFill>
          <a:latin typeface="Helvetica Neue Light" panose="02000403000000020004" pitchFamily="2" charset="0"/>
          <a:ea typeface="Helvetica Neue Light" panose="02000403000000020004" pitchFamily="2" charset="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000" b="0" i="0" kern="1200">
          <a:solidFill>
            <a:schemeClr val="tx1"/>
          </a:solidFill>
          <a:latin typeface="Helvetica Neue Light" panose="02000403000000020004" pitchFamily="2" charset="0"/>
          <a:ea typeface="Helvetica Neue Light" panose="02000403000000020004" pitchFamily="2"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Helvetica Neue Light" panose="02000403000000020004" pitchFamily="2" charset="0"/>
          <a:ea typeface="Helvetica Neue Light" panose="02000403000000020004" pitchFamily="2"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Light" panose="02000403000000020004" pitchFamily="2" charset="0"/>
          <a:ea typeface="Helvetica Neue Light" panose="02000403000000020004" pitchFamily="2"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Light" panose="02000403000000020004" pitchFamily="2" charset="0"/>
          <a:ea typeface="Helvetica Neue Light" panose="02000403000000020004"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 Id="rId5" Type="http://schemas.openxmlformats.org/officeDocument/2006/relationships/hyperlink" Target="https://textio.com/blog/mindful-ai-crafting-prompts-to-mitigate-the-bias-in-generative-ai"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6137" y="1323197"/>
            <a:ext cx="6858000" cy="872850"/>
          </a:xfrm>
        </p:spPr>
        <p:txBody>
          <a:bodyPr>
            <a:normAutofit fontScale="90000"/>
          </a:bodyPr>
          <a:lstStyle/>
          <a:p>
            <a:r>
              <a:rPr lang="de-AT" dirty="0"/>
              <a:t>Einführung und Organisatorisches</a:t>
            </a:r>
          </a:p>
        </p:txBody>
      </p:sp>
      <p:sp>
        <p:nvSpPr>
          <p:cNvPr id="3" name="Untertitel 2"/>
          <p:cNvSpPr>
            <a:spLocks noGrp="1"/>
          </p:cNvSpPr>
          <p:nvPr>
            <p:ph type="subTitle" idx="1"/>
          </p:nvPr>
        </p:nvSpPr>
        <p:spPr/>
        <p:txBody>
          <a:bodyPr>
            <a:normAutofit/>
          </a:bodyPr>
          <a:lstStyle/>
          <a:p>
            <a:r>
              <a:rPr lang="de-AT" dirty="0"/>
              <a:t>UV+SE AI Werkstatt – Wintersemester 24/25</a:t>
            </a:r>
          </a:p>
          <a:p>
            <a:endParaRPr lang="de-AT" dirty="0"/>
          </a:p>
          <a:p>
            <a:r>
              <a:rPr lang="de-AT" dirty="0"/>
              <a:t>Roland </a:t>
            </a:r>
            <a:r>
              <a:rPr lang="de-AT" dirty="0" err="1"/>
              <a:t>Kwitt</a:t>
            </a:r>
            <a:r>
              <a:rPr lang="de-AT" dirty="0"/>
              <a:t> / Frank Pallas</a:t>
            </a:r>
          </a:p>
        </p:txBody>
      </p:sp>
    </p:spTree>
    <p:extLst>
      <p:ext uri="{BB962C8B-B14F-4D97-AF65-F5344CB8AC3E}">
        <p14:creationId xmlns:p14="http://schemas.microsoft.com/office/powerpoint/2010/main" val="2360686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8224C-DD44-E54C-5DDB-D86727237E5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054E788-6567-F86B-91C9-A8D1B079CB2D}"/>
              </a:ext>
            </a:extLst>
          </p:cNvPr>
          <p:cNvSpPr>
            <a:spLocks noGrp="1"/>
          </p:cNvSpPr>
          <p:nvPr>
            <p:ph type="title"/>
          </p:nvPr>
        </p:nvSpPr>
        <p:spPr>
          <a:xfrm>
            <a:off x="209226" y="146811"/>
            <a:ext cx="6908592" cy="450190"/>
          </a:xfrm>
        </p:spPr>
        <p:txBody>
          <a:bodyPr>
            <a:normAutofit fontScale="90000"/>
          </a:bodyPr>
          <a:lstStyle/>
          <a:p>
            <a:r>
              <a:rPr lang="de-DE" b="1" dirty="0">
                <a:latin typeface="Helvetica Neue" panose="02000503000000020004" pitchFamily="2" charset="0"/>
                <a:ea typeface="Helvetica Neue" panose="02000503000000020004" pitchFamily="2" charset="0"/>
                <a:cs typeface="Helvetica Neue" panose="02000503000000020004" pitchFamily="2" charset="0"/>
              </a:rPr>
              <a:t>Thema 3</a:t>
            </a:r>
            <a:r>
              <a:rPr lang="de-DE" dirty="0"/>
              <a:t>: Bewertung/Evaluierung moderner ML Ansätze zur Zeitreihenvorhersage</a:t>
            </a:r>
          </a:p>
        </p:txBody>
      </p:sp>
      <p:sp>
        <p:nvSpPr>
          <p:cNvPr id="4" name="Datumsplatzhalter 3">
            <a:extLst>
              <a:ext uri="{FF2B5EF4-FFF2-40B4-BE49-F238E27FC236}">
                <a16:creationId xmlns:a16="http://schemas.microsoft.com/office/drawing/2014/main" id="{F7706A92-2A04-FFB8-B6A7-DBE3F5DCE2E1}"/>
              </a:ext>
            </a:extLst>
          </p:cNvPr>
          <p:cNvSpPr>
            <a:spLocks noGrp="1"/>
          </p:cNvSpPr>
          <p:nvPr>
            <p:ph type="dt" sz="half" idx="10"/>
          </p:nvPr>
        </p:nvSpPr>
        <p:spPr/>
        <p:txBody>
          <a:bodyPr/>
          <a:lstStyle/>
          <a:p>
            <a:fld id="{E00E9F70-85C9-7B45-8C46-19AC6DF473A7}" type="datetime1">
              <a:rPr lang="de-AT" smtClean="0"/>
              <a:t>01.10.24</a:t>
            </a:fld>
            <a:endParaRPr lang="de-AT" dirty="0"/>
          </a:p>
        </p:txBody>
      </p:sp>
      <p:sp>
        <p:nvSpPr>
          <p:cNvPr id="5" name="Fußzeilenplatzhalter 4">
            <a:extLst>
              <a:ext uri="{FF2B5EF4-FFF2-40B4-BE49-F238E27FC236}">
                <a16:creationId xmlns:a16="http://schemas.microsoft.com/office/drawing/2014/main" id="{5000A4FF-8DDA-B0ED-E2EC-53AD01CDB72E}"/>
              </a:ext>
            </a:extLst>
          </p:cNvPr>
          <p:cNvSpPr>
            <a:spLocks noGrp="1"/>
          </p:cNvSpPr>
          <p:nvPr>
            <p:ph type="ftr" sz="quarter" idx="11"/>
          </p:nvPr>
        </p:nvSpPr>
        <p:spPr/>
        <p:txBody>
          <a:bodyPr/>
          <a:lstStyle/>
          <a:p>
            <a:r>
              <a:rPr lang="de-AT"/>
              <a:t>UV+SE AI-Werkstatt  – Einführung und Organisatorisches</a:t>
            </a:r>
            <a:endParaRPr lang="de-AT" dirty="0"/>
          </a:p>
        </p:txBody>
      </p:sp>
      <p:sp>
        <p:nvSpPr>
          <p:cNvPr id="6" name="Foliennummernplatzhalter 5">
            <a:extLst>
              <a:ext uri="{FF2B5EF4-FFF2-40B4-BE49-F238E27FC236}">
                <a16:creationId xmlns:a16="http://schemas.microsoft.com/office/drawing/2014/main" id="{81C33869-BFB8-0255-3955-BBF9FC86611D}"/>
              </a:ext>
            </a:extLst>
          </p:cNvPr>
          <p:cNvSpPr>
            <a:spLocks noGrp="1"/>
          </p:cNvSpPr>
          <p:nvPr>
            <p:ph type="sldNum" sz="quarter" idx="12"/>
          </p:nvPr>
        </p:nvSpPr>
        <p:spPr/>
        <p:txBody>
          <a:bodyPr/>
          <a:lstStyle/>
          <a:p>
            <a:fld id="{97849394-0141-4681-AEBD-833D9B3076DF}" type="slidenum">
              <a:rPr lang="de-AT" smtClean="0"/>
              <a:pPr/>
              <a:t>10</a:t>
            </a:fld>
            <a:endParaRPr lang="de-AT" dirty="0"/>
          </a:p>
        </p:txBody>
      </p:sp>
      <p:sp>
        <p:nvSpPr>
          <p:cNvPr id="3" name="Inhaltsplatzhalter 2">
            <a:extLst>
              <a:ext uri="{FF2B5EF4-FFF2-40B4-BE49-F238E27FC236}">
                <a16:creationId xmlns:a16="http://schemas.microsoft.com/office/drawing/2014/main" id="{8648FEC3-DCFF-E257-3EFB-F5352DB8344B}"/>
              </a:ext>
            </a:extLst>
          </p:cNvPr>
          <p:cNvSpPr txBox="1">
            <a:spLocks/>
          </p:cNvSpPr>
          <p:nvPr/>
        </p:nvSpPr>
        <p:spPr>
          <a:xfrm>
            <a:off x="197602" y="892494"/>
            <a:ext cx="8799164" cy="3740228"/>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000" b="0" i="0" kern="1200">
                <a:solidFill>
                  <a:schemeClr val="tx1"/>
                </a:solidFill>
                <a:latin typeface="Helvetica Neue Light" panose="02000403000000020004" pitchFamily="2" charset="0"/>
                <a:ea typeface="Helvetica Neue Light" panose="02000403000000020004" pitchFamily="2"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Helvetica Neue Light" panose="02000403000000020004" pitchFamily="2" charset="0"/>
                <a:ea typeface="Helvetica Neue Light" panose="02000403000000020004" pitchFamily="2"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Helvetica Neue Light" panose="02000403000000020004" pitchFamily="2" charset="0"/>
                <a:ea typeface="Helvetica Neue Light" panose="02000403000000020004" pitchFamily="2"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Light" panose="02000403000000020004" pitchFamily="2" charset="0"/>
                <a:ea typeface="Helvetica Neue Light" panose="02000403000000020004" pitchFamily="2"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Helvetica Neue Light" panose="02000403000000020004" pitchFamily="2" charset="0"/>
                <a:ea typeface="Helvetica Neue Light" panose="02000403000000020004" pitchFamily="2"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sz="1400" dirty="0">
                <a:latin typeface="Helvetica Neue Medium" panose="02000503000000020004" pitchFamily="2" charset="0"/>
                <a:ea typeface="Helvetica Neue Medium" panose="02000503000000020004" pitchFamily="2" charset="0"/>
                <a:cs typeface="Helvetica Neue Medium" panose="02000503000000020004" pitchFamily="2" charset="0"/>
              </a:rPr>
              <a:t>Aufgabe:</a:t>
            </a:r>
          </a:p>
          <a:p>
            <a:r>
              <a:rPr lang="de-DE" sz="1400" dirty="0"/>
              <a:t>Identifikation eines geeigneten (large-</a:t>
            </a:r>
            <a:r>
              <a:rPr lang="de-DE" sz="1400" dirty="0" err="1"/>
              <a:t>scale</a:t>
            </a:r>
            <a:r>
              <a:rPr lang="de-DE" sz="1400" dirty="0"/>
              <a:t>) Benchmark Datensatzes (z.B. M4 Competition); univariant od. multivariat (je nach Präferenz)</a:t>
            </a:r>
          </a:p>
          <a:p>
            <a:r>
              <a:rPr lang="de-DE" sz="1400" dirty="0"/>
              <a:t>Recherche und Auswahl geeigneter Performanz Maße für das jeweilige Problem</a:t>
            </a:r>
          </a:p>
          <a:p>
            <a:r>
              <a:rPr lang="de-DE" sz="1400" dirty="0"/>
              <a:t>Evaluierung einer geeigneten Auswahl an (2-3) aktuellen ML Ansätzen zur Zeitreihenvorhersage hinsichtlich Vorhersagequalität, </a:t>
            </a:r>
            <a:r>
              <a:rPr lang="de-DE" sz="1400" dirty="0" err="1"/>
              <a:t>Resourcenbedarf</a:t>
            </a:r>
            <a:r>
              <a:rPr lang="de-DE" sz="1400" dirty="0"/>
              <a:t>, Anpassungsmöglichkeiten.</a:t>
            </a:r>
          </a:p>
          <a:p>
            <a:pPr marL="0" indent="0">
              <a:buNone/>
            </a:pPr>
            <a:endParaRPr lang="de-DE" sz="1400" dirty="0"/>
          </a:p>
          <a:p>
            <a:pPr marL="0" indent="0">
              <a:buFont typeface="Arial" panose="020B0604020202020204" pitchFamily="34" charset="0"/>
              <a:buNone/>
            </a:pPr>
            <a:r>
              <a:rPr lang="de-DE" sz="1400" dirty="0">
                <a:latin typeface="Helvetica Neue Medium" panose="02000503000000020004" pitchFamily="2" charset="0"/>
                <a:ea typeface="Helvetica Neue Medium" panose="02000503000000020004" pitchFamily="2" charset="0"/>
                <a:cs typeface="Helvetica Neue Medium" panose="02000503000000020004" pitchFamily="2" charset="0"/>
              </a:rPr>
              <a:t>Stretch-Goal:</a:t>
            </a:r>
          </a:p>
          <a:p>
            <a:pPr marL="342900" marR="0" lvl="0" indent="-342900" algn="just">
              <a:lnSpc>
                <a:spcPct val="115000"/>
              </a:lnSpc>
              <a:spcBef>
                <a:spcPts val="0"/>
              </a:spcBef>
              <a:spcAft>
                <a:spcPts val="0"/>
              </a:spcAft>
              <a:buSzPts val="1000"/>
              <a:buFont typeface="Symbol" pitchFamily="2" charset="2"/>
              <a:buChar char=""/>
              <a:tabLst>
                <a:tab pos="457200" algn="l"/>
              </a:tabLst>
            </a:pPr>
            <a:r>
              <a:rPr lang="de-DE" sz="1400" kern="100" dirty="0">
                <a:effectLst/>
                <a:latin typeface="Helvetica Neue Light" panose="02000403000000020004" pitchFamily="2" charset="0"/>
                <a:ea typeface="Helvetica Neue Light" panose="02000403000000020004" pitchFamily="2" charset="0"/>
                <a:cs typeface="Helvetica Neue" panose="02000503000000020004" pitchFamily="2" charset="0"/>
              </a:rPr>
              <a:t>Ist es möglich die verschiedenen Ansätze zu kombinieren, um bessere Vorhersagen zu erhalten? Welche Möglichkeiten gibt es hier? Was ist sinnvoll, was nicht? Ist es möglich, bevor eine Vorhersage getroffen wird, zu entscheiden ob überhaupt eine Vorhersage getroffen werden soll?</a:t>
            </a:r>
            <a:endParaRPr lang="en-US" sz="1400" kern="100" dirty="0">
              <a:effectLst/>
              <a:latin typeface="Helvetica Neue Light" panose="02000403000000020004" pitchFamily="2" charset="0"/>
              <a:ea typeface="Helvetica Neue Light" panose="02000403000000020004" pitchFamily="2" charset="0"/>
              <a:cs typeface="Helvetica Neue" panose="02000503000000020004" pitchFamily="2" charset="0"/>
            </a:endParaRPr>
          </a:p>
        </p:txBody>
      </p:sp>
    </p:spTree>
    <p:extLst>
      <p:ext uri="{BB962C8B-B14F-4D97-AF65-F5344CB8AC3E}">
        <p14:creationId xmlns:p14="http://schemas.microsoft.com/office/powerpoint/2010/main" val="664568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AD59E-1DCC-4B7D-112B-277B8F243CB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A985D01-E034-1013-6BD5-625F80EB737D}"/>
              </a:ext>
            </a:extLst>
          </p:cNvPr>
          <p:cNvSpPr>
            <a:spLocks noGrp="1"/>
          </p:cNvSpPr>
          <p:nvPr>
            <p:ph type="title"/>
          </p:nvPr>
        </p:nvSpPr>
        <p:spPr>
          <a:xfrm>
            <a:off x="209226" y="161679"/>
            <a:ext cx="6908592" cy="450190"/>
          </a:xfrm>
        </p:spPr>
        <p:txBody>
          <a:bodyPr>
            <a:normAutofit fontScale="90000"/>
          </a:bodyPr>
          <a:lstStyle/>
          <a:p>
            <a:r>
              <a:rPr lang="de-DE" b="1" dirty="0">
                <a:latin typeface="Helvetica Neue" panose="02000503000000020004" pitchFamily="2" charset="0"/>
                <a:ea typeface="Helvetica Neue" panose="02000503000000020004" pitchFamily="2" charset="0"/>
                <a:cs typeface="Helvetica Neue" panose="02000503000000020004" pitchFamily="2" charset="0"/>
              </a:rPr>
              <a:t>Thema 4</a:t>
            </a:r>
            <a:r>
              <a:rPr lang="de-DE" dirty="0"/>
              <a:t>: ML Methoden zur Analyse &amp; Modellierung kollektiven Verhaltens</a:t>
            </a:r>
          </a:p>
        </p:txBody>
      </p:sp>
      <p:sp>
        <p:nvSpPr>
          <p:cNvPr id="4" name="Datumsplatzhalter 3">
            <a:extLst>
              <a:ext uri="{FF2B5EF4-FFF2-40B4-BE49-F238E27FC236}">
                <a16:creationId xmlns:a16="http://schemas.microsoft.com/office/drawing/2014/main" id="{11615DEC-E43C-50AB-0889-153A9A3A03B3}"/>
              </a:ext>
            </a:extLst>
          </p:cNvPr>
          <p:cNvSpPr>
            <a:spLocks noGrp="1"/>
          </p:cNvSpPr>
          <p:nvPr>
            <p:ph type="dt" sz="half" idx="10"/>
          </p:nvPr>
        </p:nvSpPr>
        <p:spPr/>
        <p:txBody>
          <a:bodyPr/>
          <a:lstStyle/>
          <a:p>
            <a:fld id="{E00E9F70-85C9-7B45-8C46-19AC6DF473A7}" type="datetime1">
              <a:rPr lang="de-AT" smtClean="0"/>
              <a:t>01.10.24</a:t>
            </a:fld>
            <a:endParaRPr lang="de-AT" dirty="0"/>
          </a:p>
        </p:txBody>
      </p:sp>
      <p:sp>
        <p:nvSpPr>
          <p:cNvPr id="5" name="Fußzeilenplatzhalter 4">
            <a:extLst>
              <a:ext uri="{FF2B5EF4-FFF2-40B4-BE49-F238E27FC236}">
                <a16:creationId xmlns:a16="http://schemas.microsoft.com/office/drawing/2014/main" id="{973301A5-F1D5-83B6-6C8D-D9FD57030B09}"/>
              </a:ext>
            </a:extLst>
          </p:cNvPr>
          <p:cNvSpPr>
            <a:spLocks noGrp="1"/>
          </p:cNvSpPr>
          <p:nvPr>
            <p:ph type="ftr" sz="quarter" idx="11"/>
          </p:nvPr>
        </p:nvSpPr>
        <p:spPr/>
        <p:txBody>
          <a:bodyPr/>
          <a:lstStyle/>
          <a:p>
            <a:r>
              <a:rPr lang="de-AT"/>
              <a:t>UV+SE AI-Werkstatt  – Einführung und Organisatorisches</a:t>
            </a:r>
            <a:endParaRPr lang="de-AT" dirty="0"/>
          </a:p>
        </p:txBody>
      </p:sp>
      <p:sp>
        <p:nvSpPr>
          <p:cNvPr id="6" name="Foliennummernplatzhalter 5">
            <a:extLst>
              <a:ext uri="{FF2B5EF4-FFF2-40B4-BE49-F238E27FC236}">
                <a16:creationId xmlns:a16="http://schemas.microsoft.com/office/drawing/2014/main" id="{D85660FB-38BA-21BA-B6A8-9A5BE7FBCF7C}"/>
              </a:ext>
            </a:extLst>
          </p:cNvPr>
          <p:cNvSpPr>
            <a:spLocks noGrp="1"/>
          </p:cNvSpPr>
          <p:nvPr>
            <p:ph type="sldNum" sz="quarter" idx="12"/>
          </p:nvPr>
        </p:nvSpPr>
        <p:spPr/>
        <p:txBody>
          <a:bodyPr/>
          <a:lstStyle/>
          <a:p>
            <a:fld id="{97849394-0141-4681-AEBD-833D9B3076DF}" type="slidenum">
              <a:rPr lang="de-AT" smtClean="0"/>
              <a:pPr/>
              <a:t>11</a:t>
            </a:fld>
            <a:endParaRPr lang="de-AT" dirty="0"/>
          </a:p>
        </p:txBody>
      </p:sp>
      <p:pic>
        <p:nvPicPr>
          <p:cNvPr id="13" name="Picture 12" descr="A school of fish in the ocean&#10;&#10;Description automatically generated">
            <a:extLst>
              <a:ext uri="{FF2B5EF4-FFF2-40B4-BE49-F238E27FC236}">
                <a16:creationId xmlns:a16="http://schemas.microsoft.com/office/drawing/2014/main" id="{805CB747-2F0C-ECEC-7E58-86B3E0BD1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5773" y="1242455"/>
            <a:ext cx="4286959" cy="2857972"/>
          </a:xfrm>
          <a:prstGeom prst="rect">
            <a:avLst/>
          </a:prstGeom>
          <a:noFill/>
          <a:ln>
            <a:solidFill>
              <a:schemeClr val="tx1"/>
            </a:solidFill>
          </a:ln>
        </p:spPr>
      </p:pic>
      <p:pic>
        <p:nvPicPr>
          <p:cNvPr id="14" name="Picture 13" descr="A flock of birds flying in the sky&#10;&#10;Description automatically generated">
            <a:extLst>
              <a:ext uri="{FF2B5EF4-FFF2-40B4-BE49-F238E27FC236}">
                <a16:creationId xmlns:a16="http://schemas.microsoft.com/office/drawing/2014/main" id="{612782A9-A7BE-84B1-B7F2-F0AB29BB3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25" y="1242455"/>
            <a:ext cx="4276267" cy="2857972"/>
          </a:xfrm>
          <a:prstGeom prst="rect">
            <a:avLst/>
          </a:prstGeom>
          <a:noFill/>
          <a:ln>
            <a:solidFill>
              <a:schemeClr val="tx1"/>
            </a:solidFill>
          </a:ln>
        </p:spPr>
      </p:pic>
    </p:spTree>
    <p:extLst>
      <p:ext uri="{BB962C8B-B14F-4D97-AF65-F5344CB8AC3E}">
        <p14:creationId xmlns:p14="http://schemas.microsoft.com/office/powerpoint/2010/main" val="1310846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4EFF1-3AC9-2EC2-CB8C-98E924BC94B3}"/>
            </a:ext>
          </a:extLst>
        </p:cNvPr>
        <p:cNvGrpSpPr/>
        <p:nvPr/>
      </p:nvGrpSpPr>
      <p:grpSpPr>
        <a:xfrm>
          <a:off x="0" y="0"/>
          <a:ext cx="0" cy="0"/>
          <a:chOff x="0" y="0"/>
          <a:chExt cx="0" cy="0"/>
        </a:xfrm>
      </p:grpSpPr>
      <p:sp>
        <p:nvSpPr>
          <p:cNvPr id="3" name="Inhaltsplatzhalter 2">
            <a:extLst>
              <a:ext uri="{FF2B5EF4-FFF2-40B4-BE49-F238E27FC236}">
                <a16:creationId xmlns:a16="http://schemas.microsoft.com/office/drawing/2014/main" id="{2C171962-6874-3930-9BF9-7D34AF456125}"/>
              </a:ext>
            </a:extLst>
          </p:cNvPr>
          <p:cNvSpPr>
            <a:spLocks noGrp="1"/>
          </p:cNvSpPr>
          <p:nvPr>
            <p:ph idx="1"/>
          </p:nvPr>
        </p:nvSpPr>
        <p:spPr>
          <a:xfrm>
            <a:off x="197602" y="892493"/>
            <a:ext cx="8799164" cy="3986661"/>
          </a:xfrm>
        </p:spPr>
        <p:txBody>
          <a:bodyPr>
            <a:noAutofit/>
          </a:bodyPr>
          <a:lstStyle/>
          <a:p>
            <a:pPr marL="0" indent="0">
              <a:buNone/>
            </a:pPr>
            <a:r>
              <a:rPr lang="de-DE" sz="1400" dirty="0">
                <a:latin typeface="Helvetica Neue Medium" panose="02000503000000020004" pitchFamily="2" charset="0"/>
                <a:ea typeface="Helvetica Neue Medium" panose="02000503000000020004" pitchFamily="2" charset="0"/>
                <a:cs typeface="Helvetica Neue Medium" panose="02000503000000020004" pitchFamily="2" charset="0"/>
              </a:rPr>
              <a:t>Aufgabe:</a:t>
            </a:r>
          </a:p>
          <a:p>
            <a:pPr marL="342900" marR="0" lvl="0" indent="-342900" algn="just">
              <a:lnSpc>
                <a:spcPct val="115000"/>
              </a:lnSpc>
              <a:spcBef>
                <a:spcPts val="0"/>
              </a:spcBef>
              <a:spcAft>
                <a:spcPts val="0"/>
              </a:spcAft>
              <a:buSzPts val="1000"/>
              <a:buFont typeface="Symbol" pitchFamily="2" charset="2"/>
              <a:buChar char=""/>
              <a:tabLst>
                <a:tab pos="457200" algn="l"/>
              </a:tabLst>
            </a:pPr>
            <a:r>
              <a:rPr lang="de-DE" sz="1400" kern="100" dirty="0">
                <a:effectLst/>
                <a:latin typeface="Helvetica Neue Light" panose="02000403000000020004" pitchFamily="2" charset="0"/>
                <a:ea typeface="Helvetica Neue Light" panose="02000403000000020004" pitchFamily="2" charset="0"/>
                <a:cs typeface="Times New Roman" panose="02020603050405020304" pitchFamily="18" charset="0"/>
              </a:rPr>
              <a:t>Nutzen Sie existierende Bibliotheken zur Simulation kollektiven Verhaltens mittels verschiedener etablierter Modelle</a:t>
            </a:r>
          </a:p>
          <a:p>
            <a:pPr marL="342900" marR="0" lvl="0" indent="-342900" algn="just">
              <a:lnSpc>
                <a:spcPct val="115000"/>
              </a:lnSpc>
              <a:spcBef>
                <a:spcPts val="0"/>
              </a:spcBef>
              <a:spcAft>
                <a:spcPts val="0"/>
              </a:spcAft>
              <a:buSzPts val="1000"/>
              <a:buFont typeface="Symbol" pitchFamily="2" charset="2"/>
              <a:buChar char=""/>
              <a:tabLst>
                <a:tab pos="457200" algn="l"/>
              </a:tabLst>
            </a:pPr>
            <a:r>
              <a:rPr lang="de-DE" sz="1400" kern="100" dirty="0">
                <a:effectLst/>
                <a:latin typeface="Helvetica Neue Light" panose="02000403000000020004" pitchFamily="2" charset="0"/>
                <a:ea typeface="Helvetica Neue Light" panose="02000403000000020004" pitchFamily="2" charset="0"/>
                <a:cs typeface="Times New Roman" panose="02020603050405020304" pitchFamily="18" charset="0"/>
              </a:rPr>
              <a:t>In 2D/3D würden Sie z.B. sich über die Zeit verändernde Punktewolken erhalten</a:t>
            </a:r>
          </a:p>
          <a:p>
            <a:pPr marL="342900" marR="0" lvl="0" indent="-342900" algn="just">
              <a:lnSpc>
                <a:spcPct val="115000"/>
              </a:lnSpc>
              <a:spcBef>
                <a:spcPts val="0"/>
              </a:spcBef>
              <a:spcAft>
                <a:spcPts val="0"/>
              </a:spcAft>
              <a:buSzPts val="1000"/>
              <a:buFont typeface="Symbol" pitchFamily="2" charset="2"/>
              <a:buChar char=""/>
              <a:tabLst>
                <a:tab pos="457200" algn="l"/>
              </a:tabLst>
            </a:pPr>
            <a:r>
              <a:rPr lang="de-DE" sz="1400" kern="100" dirty="0">
                <a:effectLst/>
                <a:latin typeface="Helvetica Neue Light" panose="02000403000000020004" pitchFamily="2" charset="0"/>
                <a:ea typeface="Helvetica Neue Light" panose="02000403000000020004" pitchFamily="2" charset="0"/>
                <a:cs typeface="Times New Roman" panose="02020603050405020304" pitchFamily="18" charset="0"/>
              </a:rPr>
              <a:t>Variieren Sie die Modellparameter und generieren Sie so eine Menge an „Trainingsdaten“</a:t>
            </a:r>
          </a:p>
          <a:p>
            <a:pPr marL="342900" marR="0" lvl="0" indent="-342900" algn="just">
              <a:lnSpc>
                <a:spcPct val="115000"/>
              </a:lnSpc>
              <a:spcBef>
                <a:spcPts val="0"/>
              </a:spcBef>
              <a:spcAft>
                <a:spcPts val="0"/>
              </a:spcAft>
              <a:buSzPts val="1000"/>
              <a:buFont typeface="Symbol" pitchFamily="2" charset="2"/>
              <a:buChar char=""/>
              <a:tabLst>
                <a:tab pos="457200" algn="l"/>
              </a:tabLst>
            </a:pPr>
            <a:r>
              <a:rPr lang="de-DE" sz="1400" kern="100" dirty="0">
                <a:effectLst/>
                <a:latin typeface="Helvetica Neue Light" panose="02000403000000020004" pitchFamily="2" charset="0"/>
                <a:ea typeface="Helvetica Neue Light" panose="02000403000000020004" pitchFamily="2" charset="0"/>
                <a:cs typeface="Times New Roman" panose="02020603050405020304" pitchFamily="18" charset="0"/>
              </a:rPr>
              <a:t>Folgend identifizieren Sie passende Ansätze solche Sequenzen von Punktwolken verarbeiten zu können (z.B. rekurrente neuronale Netze mit entsprechender Funktionalität Punktewolken als Input zu erhalten</a:t>
            </a:r>
          </a:p>
          <a:p>
            <a:pPr marL="342900" marR="0" lvl="0" indent="-342900" algn="just">
              <a:lnSpc>
                <a:spcPct val="115000"/>
              </a:lnSpc>
              <a:spcBef>
                <a:spcPts val="0"/>
              </a:spcBef>
              <a:spcAft>
                <a:spcPts val="0"/>
              </a:spcAft>
              <a:buSzPts val="1000"/>
              <a:buFont typeface="Symbol" pitchFamily="2" charset="2"/>
              <a:buChar char=""/>
              <a:tabLst>
                <a:tab pos="457200" algn="l"/>
              </a:tabLst>
            </a:pPr>
            <a:r>
              <a:rPr lang="de-DE" sz="1400" kern="100" dirty="0">
                <a:cs typeface="Times New Roman" panose="02020603050405020304" pitchFamily="18" charset="0"/>
              </a:rPr>
              <a:t>T</a:t>
            </a:r>
            <a:r>
              <a:rPr lang="de-DE" sz="1400" kern="100" dirty="0">
                <a:effectLst/>
                <a:latin typeface="Helvetica Neue Light" panose="02000403000000020004" pitchFamily="2" charset="0"/>
                <a:ea typeface="Helvetica Neue Light" panose="02000403000000020004" pitchFamily="2" charset="0"/>
                <a:cs typeface="Times New Roman" panose="02020603050405020304" pitchFamily="18" charset="0"/>
              </a:rPr>
              <a:t>rainieren und evaluieren Sie folgend, wie gut es möglich ist mittels solcher Ansätze die Parameter (meist 1-4) des Simulationsmodells vorherzusagen</a:t>
            </a:r>
          </a:p>
          <a:p>
            <a:pPr marL="342900" marR="0" lvl="0" indent="-342900" algn="just">
              <a:lnSpc>
                <a:spcPct val="115000"/>
              </a:lnSpc>
              <a:spcBef>
                <a:spcPts val="0"/>
              </a:spcBef>
              <a:spcAft>
                <a:spcPts val="0"/>
              </a:spcAft>
              <a:buSzPts val="1000"/>
              <a:buFont typeface="Symbol" pitchFamily="2" charset="2"/>
              <a:buChar char=""/>
              <a:tabLst>
                <a:tab pos="457200" algn="l"/>
              </a:tabLst>
            </a:pPr>
            <a:r>
              <a:rPr lang="de-DE" sz="1400" kern="100" dirty="0">
                <a:cs typeface="Times New Roman" panose="02020603050405020304" pitchFamily="18" charset="0"/>
              </a:rPr>
              <a:t>W</a:t>
            </a:r>
            <a:r>
              <a:rPr lang="de-DE" sz="1400" kern="100" dirty="0">
                <a:effectLst/>
                <a:latin typeface="Helvetica Neue Light" panose="02000403000000020004" pitchFamily="2" charset="0"/>
                <a:ea typeface="Helvetica Neue Light" panose="02000403000000020004" pitchFamily="2" charset="0"/>
                <a:cs typeface="Times New Roman" panose="02020603050405020304" pitchFamily="18" charset="0"/>
              </a:rPr>
              <a:t>elche Performanz Maße zur Evaluierung sollen verwendet werden? </a:t>
            </a:r>
          </a:p>
          <a:p>
            <a:pPr marL="0" indent="0">
              <a:buNone/>
            </a:pPr>
            <a:r>
              <a:rPr lang="de-DE" sz="1400" dirty="0">
                <a:latin typeface="Helvetica Neue Medium" panose="02000503000000020004" pitchFamily="2" charset="0"/>
                <a:ea typeface="Helvetica Neue Medium" panose="02000503000000020004" pitchFamily="2" charset="0"/>
                <a:cs typeface="Helvetica Neue Medium" panose="02000503000000020004" pitchFamily="2" charset="0"/>
              </a:rPr>
              <a:t>Stretch-Goal:</a:t>
            </a:r>
          </a:p>
          <a:p>
            <a:r>
              <a:rPr lang="de-DE" sz="1400" kern="100" dirty="0">
                <a:effectLst/>
                <a:latin typeface="Helvetica Neue Light" panose="02000403000000020004" pitchFamily="2" charset="0"/>
                <a:ea typeface="Helvetica Neue Light" panose="02000403000000020004" pitchFamily="2" charset="0"/>
                <a:cs typeface="Times New Roman" panose="02020603050405020304" pitchFamily="18" charset="0"/>
              </a:rPr>
              <a:t>Die Aufgabenstellung kann beliebig erweitert werden, vor allem hinsichtlich der Anzahl an simulierten Modellen und möglichen Ansätzen zur Verarbeitung der Sequenzen. </a:t>
            </a:r>
            <a:endParaRPr lang="en-US" sz="1400" kern="100" dirty="0">
              <a:effectLst/>
              <a:latin typeface="Helvetica Neue Light" panose="02000403000000020004" pitchFamily="2" charset="0"/>
              <a:ea typeface="Helvetica Neue Light" panose="02000403000000020004" pitchFamily="2" charset="0"/>
              <a:cs typeface="Times New Roman" panose="02020603050405020304" pitchFamily="18" charset="0"/>
            </a:endParaRPr>
          </a:p>
          <a:p>
            <a:endParaRPr lang="de-DE" sz="1400" dirty="0"/>
          </a:p>
        </p:txBody>
      </p:sp>
      <p:sp>
        <p:nvSpPr>
          <p:cNvPr id="4" name="Datumsplatzhalter 3">
            <a:extLst>
              <a:ext uri="{FF2B5EF4-FFF2-40B4-BE49-F238E27FC236}">
                <a16:creationId xmlns:a16="http://schemas.microsoft.com/office/drawing/2014/main" id="{ABBE44D5-041E-A2CD-E6E8-8F8B8E9A6B6D}"/>
              </a:ext>
            </a:extLst>
          </p:cNvPr>
          <p:cNvSpPr>
            <a:spLocks noGrp="1"/>
          </p:cNvSpPr>
          <p:nvPr>
            <p:ph type="dt" sz="half" idx="10"/>
          </p:nvPr>
        </p:nvSpPr>
        <p:spPr/>
        <p:txBody>
          <a:bodyPr/>
          <a:lstStyle/>
          <a:p>
            <a:fld id="{E00E9F70-85C9-7B45-8C46-19AC6DF473A7}" type="datetime1">
              <a:rPr lang="de-AT" smtClean="0"/>
              <a:t>01.10.24</a:t>
            </a:fld>
            <a:endParaRPr lang="de-AT" dirty="0"/>
          </a:p>
        </p:txBody>
      </p:sp>
      <p:sp>
        <p:nvSpPr>
          <p:cNvPr id="5" name="Fußzeilenplatzhalter 4">
            <a:extLst>
              <a:ext uri="{FF2B5EF4-FFF2-40B4-BE49-F238E27FC236}">
                <a16:creationId xmlns:a16="http://schemas.microsoft.com/office/drawing/2014/main" id="{4A5DCC55-9A60-69B8-28DD-6A3FFB60305F}"/>
              </a:ext>
            </a:extLst>
          </p:cNvPr>
          <p:cNvSpPr>
            <a:spLocks noGrp="1"/>
          </p:cNvSpPr>
          <p:nvPr>
            <p:ph type="ftr" sz="quarter" idx="11"/>
          </p:nvPr>
        </p:nvSpPr>
        <p:spPr/>
        <p:txBody>
          <a:bodyPr/>
          <a:lstStyle/>
          <a:p>
            <a:r>
              <a:rPr lang="de-AT"/>
              <a:t>UV+SE AI-Werkstatt  – Einführung und Organisatorisches</a:t>
            </a:r>
            <a:endParaRPr lang="de-AT" dirty="0"/>
          </a:p>
        </p:txBody>
      </p:sp>
      <p:sp>
        <p:nvSpPr>
          <p:cNvPr id="6" name="Foliennummernplatzhalter 5">
            <a:extLst>
              <a:ext uri="{FF2B5EF4-FFF2-40B4-BE49-F238E27FC236}">
                <a16:creationId xmlns:a16="http://schemas.microsoft.com/office/drawing/2014/main" id="{C07FF35B-783D-92E0-D55C-E6236B37730A}"/>
              </a:ext>
            </a:extLst>
          </p:cNvPr>
          <p:cNvSpPr>
            <a:spLocks noGrp="1"/>
          </p:cNvSpPr>
          <p:nvPr>
            <p:ph type="sldNum" sz="quarter" idx="12"/>
          </p:nvPr>
        </p:nvSpPr>
        <p:spPr/>
        <p:txBody>
          <a:bodyPr/>
          <a:lstStyle/>
          <a:p>
            <a:fld id="{97849394-0141-4681-AEBD-833D9B3076DF}" type="slidenum">
              <a:rPr lang="de-AT" smtClean="0"/>
              <a:pPr/>
              <a:t>12</a:t>
            </a:fld>
            <a:endParaRPr lang="de-AT" dirty="0"/>
          </a:p>
        </p:txBody>
      </p:sp>
      <p:sp>
        <p:nvSpPr>
          <p:cNvPr id="9" name="Titel 1">
            <a:extLst>
              <a:ext uri="{FF2B5EF4-FFF2-40B4-BE49-F238E27FC236}">
                <a16:creationId xmlns:a16="http://schemas.microsoft.com/office/drawing/2014/main" id="{A6243538-085E-1405-21BB-1876A8640E99}"/>
              </a:ext>
            </a:extLst>
          </p:cNvPr>
          <p:cNvSpPr>
            <a:spLocks noGrp="1"/>
          </p:cNvSpPr>
          <p:nvPr>
            <p:ph type="title"/>
          </p:nvPr>
        </p:nvSpPr>
        <p:spPr>
          <a:xfrm>
            <a:off x="209226" y="161679"/>
            <a:ext cx="6908592" cy="450190"/>
          </a:xfrm>
        </p:spPr>
        <p:txBody>
          <a:bodyPr>
            <a:normAutofit fontScale="90000"/>
          </a:bodyPr>
          <a:lstStyle/>
          <a:p>
            <a:r>
              <a:rPr lang="de-DE" b="1" dirty="0">
                <a:latin typeface="Helvetica Neue" panose="02000503000000020004" pitchFamily="2" charset="0"/>
                <a:ea typeface="Helvetica Neue" panose="02000503000000020004" pitchFamily="2" charset="0"/>
                <a:cs typeface="Helvetica Neue" panose="02000503000000020004" pitchFamily="2" charset="0"/>
              </a:rPr>
              <a:t>Thema 4</a:t>
            </a:r>
            <a:r>
              <a:rPr lang="de-DE" dirty="0"/>
              <a:t>: ML Methoden zur Analyse &amp; Modellierung kollektiven Verhaltens</a:t>
            </a:r>
          </a:p>
        </p:txBody>
      </p:sp>
    </p:spTree>
    <p:extLst>
      <p:ext uri="{BB962C8B-B14F-4D97-AF65-F5344CB8AC3E}">
        <p14:creationId xmlns:p14="http://schemas.microsoft.com/office/powerpoint/2010/main" val="69881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F1F00E-1CA7-7F12-0516-BAA053431ABD}"/>
              </a:ext>
            </a:extLst>
          </p:cNvPr>
          <p:cNvSpPr>
            <a:spLocks noGrp="1"/>
          </p:cNvSpPr>
          <p:nvPr>
            <p:ph type="title"/>
          </p:nvPr>
        </p:nvSpPr>
        <p:spPr/>
        <p:txBody>
          <a:bodyPr/>
          <a:lstStyle/>
          <a:p>
            <a:r>
              <a:rPr lang="de-DE" b="1" dirty="0">
                <a:latin typeface="Helvetica Neue" panose="02000503000000020004" pitchFamily="2" charset="0"/>
                <a:ea typeface="Helvetica Neue" panose="02000503000000020004" pitchFamily="2" charset="0"/>
                <a:cs typeface="Helvetica Neue" panose="02000503000000020004" pitchFamily="2" charset="0"/>
              </a:rPr>
              <a:t>Prüfungselemente</a:t>
            </a:r>
          </a:p>
        </p:txBody>
      </p:sp>
      <p:sp>
        <p:nvSpPr>
          <p:cNvPr id="6" name="Inhaltsplatzhalter 5">
            <a:extLst>
              <a:ext uri="{FF2B5EF4-FFF2-40B4-BE49-F238E27FC236}">
                <a16:creationId xmlns:a16="http://schemas.microsoft.com/office/drawing/2014/main" id="{ED870ECA-C72C-64E2-E6DE-120AD952F1A2}"/>
              </a:ext>
            </a:extLst>
          </p:cNvPr>
          <p:cNvSpPr>
            <a:spLocks noGrp="1"/>
          </p:cNvSpPr>
          <p:nvPr>
            <p:ph idx="1"/>
          </p:nvPr>
        </p:nvSpPr>
        <p:spPr/>
        <p:txBody>
          <a:bodyPr/>
          <a:lstStyle/>
          <a:p>
            <a:pPr marL="0" indent="0">
              <a:spcBef>
                <a:spcPts val="0"/>
              </a:spcBef>
              <a:buNone/>
            </a:pPr>
            <a:r>
              <a:rPr lang="de-DE" dirty="0">
                <a:latin typeface="Helvetica Neue Medium" panose="02000503000000020004" pitchFamily="2" charset="0"/>
                <a:ea typeface="Helvetica Neue Medium" panose="02000503000000020004" pitchFamily="2" charset="0"/>
                <a:cs typeface="Helvetica Neue Medium" panose="02000503000000020004" pitchFamily="2" charset="0"/>
              </a:rPr>
              <a:t>UV:</a:t>
            </a:r>
          </a:p>
          <a:p>
            <a:pPr>
              <a:spcBef>
                <a:spcPts val="0"/>
              </a:spcBef>
            </a:pPr>
            <a:r>
              <a:rPr lang="de-DE" dirty="0" err="1"/>
              <a:t>TechReport</a:t>
            </a:r>
            <a:r>
              <a:rPr lang="de-DE" dirty="0"/>
              <a:t>: Erklären des technischen Rahmens, des Problems, des angenommenen Anwendungsfalls und des verfolgten Ansatzes</a:t>
            </a:r>
          </a:p>
          <a:p>
            <a:pPr lvl="1">
              <a:spcBef>
                <a:spcPts val="0"/>
              </a:spcBef>
            </a:pPr>
            <a:r>
              <a:rPr lang="de-DE" dirty="0"/>
              <a:t>Ca. 3 Seiten IEEE double-</a:t>
            </a:r>
            <a:r>
              <a:rPr lang="de-DE" dirty="0" err="1"/>
              <a:t>column</a:t>
            </a:r>
            <a:r>
              <a:rPr lang="de-DE" dirty="0"/>
              <a:t> (A4), </a:t>
            </a:r>
          </a:p>
          <a:p>
            <a:pPr lvl="1">
              <a:spcBef>
                <a:spcPts val="0"/>
              </a:spcBef>
            </a:pPr>
            <a:r>
              <a:rPr lang="de-DE" dirty="0"/>
              <a:t>15. Dezember</a:t>
            </a:r>
          </a:p>
          <a:p>
            <a:pPr>
              <a:spcBef>
                <a:spcPts val="0"/>
              </a:spcBef>
            </a:pPr>
            <a:r>
              <a:rPr lang="de-DE" dirty="0"/>
              <a:t>Short Paper / Report: </a:t>
            </a:r>
            <a:r>
              <a:rPr lang="de-DE" dirty="0" err="1"/>
              <a:t>TechReport</a:t>
            </a:r>
            <a:r>
              <a:rPr lang="de-DE" dirty="0"/>
              <a:t> + beschreiben des eigenen Beitrags, incl. </a:t>
            </a:r>
            <a:r>
              <a:rPr lang="de-DE" dirty="0" err="1"/>
              <a:t>exp</a:t>
            </a:r>
            <a:r>
              <a:rPr lang="de-DE" dirty="0"/>
              <a:t>. Bewertung</a:t>
            </a:r>
          </a:p>
          <a:p>
            <a:pPr lvl="1">
              <a:spcBef>
                <a:spcPts val="0"/>
              </a:spcBef>
            </a:pPr>
            <a:r>
              <a:rPr lang="de-DE" dirty="0"/>
              <a:t>Ca. 6 Seiten IEEE double-</a:t>
            </a:r>
            <a:r>
              <a:rPr lang="de-DE" dirty="0" err="1"/>
              <a:t>column</a:t>
            </a:r>
            <a:r>
              <a:rPr lang="de-DE" dirty="0"/>
              <a:t> (A4), </a:t>
            </a:r>
          </a:p>
          <a:p>
            <a:pPr lvl="1">
              <a:spcBef>
                <a:spcPts val="0"/>
              </a:spcBef>
            </a:pPr>
            <a:r>
              <a:rPr lang="de-DE" dirty="0"/>
              <a:t>29. Jänner</a:t>
            </a:r>
          </a:p>
          <a:p>
            <a:pPr marL="0" indent="0">
              <a:spcBef>
                <a:spcPts val="1800"/>
              </a:spcBef>
              <a:buNone/>
            </a:pPr>
            <a:r>
              <a:rPr lang="de-DE" dirty="0">
                <a:latin typeface="Helvetica Neue Medium" panose="02000503000000020004" pitchFamily="2" charset="0"/>
                <a:ea typeface="Helvetica Neue Medium" panose="02000503000000020004" pitchFamily="2" charset="0"/>
                <a:cs typeface="Helvetica Neue Medium" panose="02000503000000020004" pitchFamily="2" charset="0"/>
              </a:rPr>
              <a:t>SE:</a:t>
            </a:r>
          </a:p>
          <a:p>
            <a:pPr>
              <a:spcBef>
                <a:spcPts val="0"/>
              </a:spcBef>
            </a:pPr>
            <a:r>
              <a:rPr lang="de-DE" dirty="0"/>
              <a:t>Code: Problemangemessenheit, Qualität, …</a:t>
            </a:r>
          </a:p>
          <a:p>
            <a:pPr>
              <a:spcBef>
                <a:spcPts val="0"/>
              </a:spcBef>
            </a:pPr>
            <a:r>
              <a:rPr lang="de-DE" dirty="0"/>
              <a:t>3x Talks</a:t>
            </a:r>
          </a:p>
          <a:p>
            <a:pPr>
              <a:spcBef>
                <a:spcPts val="0"/>
              </a:spcBef>
            </a:pPr>
            <a:r>
              <a:rPr lang="de-DE" dirty="0"/>
              <a:t>Diskussionsbeteiligung etc.</a:t>
            </a:r>
          </a:p>
        </p:txBody>
      </p:sp>
      <p:sp>
        <p:nvSpPr>
          <p:cNvPr id="3" name="Datumsplatzhalter 2">
            <a:extLst>
              <a:ext uri="{FF2B5EF4-FFF2-40B4-BE49-F238E27FC236}">
                <a16:creationId xmlns:a16="http://schemas.microsoft.com/office/drawing/2014/main" id="{2F2769F6-274C-0152-0CDD-142BD4DE4989}"/>
              </a:ext>
            </a:extLst>
          </p:cNvPr>
          <p:cNvSpPr>
            <a:spLocks noGrp="1"/>
          </p:cNvSpPr>
          <p:nvPr>
            <p:ph type="dt" sz="half" idx="10"/>
          </p:nvPr>
        </p:nvSpPr>
        <p:spPr/>
        <p:txBody>
          <a:bodyPr/>
          <a:lstStyle/>
          <a:p>
            <a:fld id="{5CD09ECA-3097-3749-A00F-0C44A0719940}" type="datetime1">
              <a:rPr lang="de-AT" smtClean="0"/>
              <a:t>01.10.24</a:t>
            </a:fld>
            <a:endParaRPr lang="de-AT" dirty="0"/>
          </a:p>
        </p:txBody>
      </p:sp>
      <p:sp>
        <p:nvSpPr>
          <p:cNvPr id="4" name="Fußzeilenplatzhalter 3">
            <a:extLst>
              <a:ext uri="{FF2B5EF4-FFF2-40B4-BE49-F238E27FC236}">
                <a16:creationId xmlns:a16="http://schemas.microsoft.com/office/drawing/2014/main" id="{793230AC-7C9F-FA9C-8626-2B7FB8C7CB1A}"/>
              </a:ext>
            </a:extLst>
          </p:cNvPr>
          <p:cNvSpPr>
            <a:spLocks noGrp="1"/>
          </p:cNvSpPr>
          <p:nvPr>
            <p:ph type="ftr" sz="quarter" idx="11"/>
          </p:nvPr>
        </p:nvSpPr>
        <p:spPr/>
        <p:txBody>
          <a:bodyPr/>
          <a:lstStyle/>
          <a:p>
            <a:r>
              <a:rPr lang="de-AT"/>
              <a:t>UV+SE AI-Werkstatt  – Einführung und Organisatorisches</a:t>
            </a:r>
            <a:endParaRPr lang="de-AT" dirty="0"/>
          </a:p>
        </p:txBody>
      </p:sp>
      <p:sp>
        <p:nvSpPr>
          <p:cNvPr id="5" name="Foliennummernplatzhalter 4">
            <a:extLst>
              <a:ext uri="{FF2B5EF4-FFF2-40B4-BE49-F238E27FC236}">
                <a16:creationId xmlns:a16="http://schemas.microsoft.com/office/drawing/2014/main" id="{7E694411-AE44-91EE-5B2B-C4DF641BA1A3}"/>
              </a:ext>
            </a:extLst>
          </p:cNvPr>
          <p:cNvSpPr>
            <a:spLocks noGrp="1"/>
          </p:cNvSpPr>
          <p:nvPr>
            <p:ph type="sldNum" sz="quarter" idx="12"/>
          </p:nvPr>
        </p:nvSpPr>
        <p:spPr/>
        <p:txBody>
          <a:bodyPr/>
          <a:lstStyle/>
          <a:p>
            <a:fld id="{97849394-0141-4681-AEBD-833D9B3076DF}" type="slidenum">
              <a:rPr lang="de-AT" smtClean="0"/>
              <a:pPr/>
              <a:t>13</a:t>
            </a:fld>
            <a:endParaRPr lang="de-AT" dirty="0"/>
          </a:p>
        </p:txBody>
      </p:sp>
    </p:spTree>
    <p:extLst>
      <p:ext uri="{BB962C8B-B14F-4D97-AF65-F5344CB8AC3E}">
        <p14:creationId xmlns:p14="http://schemas.microsoft.com/office/powerpoint/2010/main" val="2637415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98A050C-6FA7-8A36-9D28-16DA6AA2E101}"/>
              </a:ext>
            </a:extLst>
          </p:cNvPr>
          <p:cNvSpPr>
            <a:spLocks noGrp="1"/>
          </p:cNvSpPr>
          <p:nvPr>
            <p:ph type="title"/>
          </p:nvPr>
        </p:nvSpPr>
        <p:spPr/>
        <p:txBody>
          <a:bodyPr/>
          <a:lstStyle/>
          <a:p>
            <a:r>
              <a:rPr lang="de-DE" b="1" dirty="0">
                <a:latin typeface="Helvetica Neue" panose="02000503000000020004" pitchFamily="2" charset="0"/>
                <a:ea typeface="Helvetica Neue" panose="02000503000000020004" pitchFamily="2" charset="0"/>
                <a:cs typeface="Helvetica Neue" panose="02000503000000020004" pitchFamily="2" charset="0"/>
              </a:rPr>
              <a:t>Semesterablauf</a:t>
            </a:r>
            <a:endParaRPr lang="de-DE" dirty="0"/>
          </a:p>
        </p:txBody>
      </p:sp>
      <p:sp>
        <p:nvSpPr>
          <p:cNvPr id="3" name="Datumsplatzhalter 2">
            <a:extLst>
              <a:ext uri="{FF2B5EF4-FFF2-40B4-BE49-F238E27FC236}">
                <a16:creationId xmlns:a16="http://schemas.microsoft.com/office/drawing/2014/main" id="{1C6699C1-72C5-7FE2-5A30-28B6E5A765C3}"/>
              </a:ext>
            </a:extLst>
          </p:cNvPr>
          <p:cNvSpPr>
            <a:spLocks noGrp="1"/>
          </p:cNvSpPr>
          <p:nvPr>
            <p:ph type="dt" sz="half" idx="10"/>
          </p:nvPr>
        </p:nvSpPr>
        <p:spPr/>
        <p:txBody>
          <a:bodyPr/>
          <a:lstStyle/>
          <a:p>
            <a:fld id="{0C649E5D-BD1B-3341-95E1-A1D069C6E404}" type="datetime1">
              <a:rPr lang="de-AT" smtClean="0"/>
              <a:t>01.10.24</a:t>
            </a:fld>
            <a:endParaRPr lang="de-AT" dirty="0"/>
          </a:p>
        </p:txBody>
      </p:sp>
      <p:sp>
        <p:nvSpPr>
          <p:cNvPr id="4" name="Fußzeilenplatzhalter 3">
            <a:extLst>
              <a:ext uri="{FF2B5EF4-FFF2-40B4-BE49-F238E27FC236}">
                <a16:creationId xmlns:a16="http://schemas.microsoft.com/office/drawing/2014/main" id="{ABB61DF6-CF7F-0094-3E3C-38DE66BCD577}"/>
              </a:ext>
            </a:extLst>
          </p:cNvPr>
          <p:cNvSpPr>
            <a:spLocks noGrp="1"/>
          </p:cNvSpPr>
          <p:nvPr>
            <p:ph type="ftr" sz="quarter" idx="11"/>
          </p:nvPr>
        </p:nvSpPr>
        <p:spPr/>
        <p:txBody>
          <a:bodyPr/>
          <a:lstStyle/>
          <a:p>
            <a:r>
              <a:rPr lang="de-AT"/>
              <a:t>UV+SE AI-Werkstatt  – Einführung und Organisatorisches</a:t>
            </a:r>
            <a:endParaRPr lang="de-AT" dirty="0"/>
          </a:p>
        </p:txBody>
      </p:sp>
      <p:sp>
        <p:nvSpPr>
          <p:cNvPr id="5" name="Foliennummernplatzhalter 4">
            <a:extLst>
              <a:ext uri="{FF2B5EF4-FFF2-40B4-BE49-F238E27FC236}">
                <a16:creationId xmlns:a16="http://schemas.microsoft.com/office/drawing/2014/main" id="{E40A7994-B9FB-B2B7-FEDC-E9572AC15A00}"/>
              </a:ext>
            </a:extLst>
          </p:cNvPr>
          <p:cNvSpPr>
            <a:spLocks noGrp="1"/>
          </p:cNvSpPr>
          <p:nvPr>
            <p:ph type="sldNum" sz="quarter" idx="12"/>
          </p:nvPr>
        </p:nvSpPr>
        <p:spPr/>
        <p:txBody>
          <a:bodyPr/>
          <a:lstStyle/>
          <a:p>
            <a:fld id="{97849394-0141-4681-AEBD-833D9B3076DF}" type="slidenum">
              <a:rPr lang="de-AT" smtClean="0"/>
              <a:pPr/>
              <a:t>14</a:t>
            </a:fld>
            <a:endParaRPr lang="de-AT" dirty="0"/>
          </a:p>
        </p:txBody>
      </p:sp>
      <p:sp>
        <p:nvSpPr>
          <p:cNvPr id="7" name="Pfeil nach rechts 6">
            <a:extLst>
              <a:ext uri="{FF2B5EF4-FFF2-40B4-BE49-F238E27FC236}">
                <a16:creationId xmlns:a16="http://schemas.microsoft.com/office/drawing/2014/main" id="{5C8081AB-B442-EAB1-CD24-260552454FEA}"/>
              </a:ext>
            </a:extLst>
          </p:cNvPr>
          <p:cNvSpPr/>
          <p:nvPr/>
        </p:nvSpPr>
        <p:spPr>
          <a:xfrm>
            <a:off x="2740588" y="2868793"/>
            <a:ext cx="5900458" cy="250103"/>
          </a:xfrm>
          <a:prstGeom prst="rightArrow">
            <a:avLst/>
          </a:prstGeom>
          <a:solidFill>
            <a:schemeClr val="bg2">
              <a:lumMod val="9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000"/>
          </a:p>
        </p:txBody>
      </p:sp>
      <p:sp>
        <p:nvSpPr>
          <p:cNvPr id="11" name="Geschweifte Klammer rechts 10">
            <a:extLst>
              <a:ext uri="{FF2B5EF4-FFF2-40B4-BE49-F238E27FC236}">
                <a16:creationId xmlns:a16="http://schemas.microsoft.com/office/drawing/2014/main" id="{99EABB97-3E63-9632-A4BC-D75E0D6C6718}"/>
              </a:ext>
            </a:extLst>
          </p:cNvPr>
          <p:cNvSpPr/>
          <p:nvPr/>
        </p:nvSpPr>
        <p:spPr>
          <a:xfrm rot="16200000">
            <a:off x="1377055" y="1082388"/>
            <a:ext cx="327585" cy="1803135"/>
          </a:xfrm>
          <a:prstGeom prst="rightBrace">
            <a:avLst/>
          </a:prstGeom>
          <a:ln w="19050">
            <a:solidFill>
              <a:srgbClr val="1157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000"/>
          </a:p>
        </p:txBody>
      </p:sp>
      <p:sp>
        <p:nvSpPr>
          <p:cNvPr id="12" name="Textfeld 11">
            <a:extLst>
              <a:ext uri="{FF2B5EF4-FFF2-40B4-BE49-F238E27FC236}">
                <a16:creationId xmlns:a16="http://schemas.microsoft.com/office/drawing/2014/main" id="{420953C4-EFA8-6D50-6DBF-0F453AF82978}"/>
              </a:ext>
            </a:extLst>
          </p:cNvPr>
          <p:cNvSpPr txBox="1"/>
          <p:nvPr/>
        </p:nvSpPr>
        <p:spPr>
          <a:xfrm>
            <a:off x="825509" y="1412912"/>
            <a:ext cx="1394870" cy="338554"/>
          </a:xfrm>
          <a:prstGeom prst="rect">
            <a:avLst/>
          </a:prstGeom>
          <a:noFill/>
        </p:spPr>
        <p:txBody>
          <a:bodyPr wrap="none" rtlCol="0">
            <a:spAutoFit/>
          </a:bodyPr>
          <a:lstStyle/>
          <a:p>
            <a:pPr algn="ctr"/>
            <a:r>
              <a:rPr lang="de-DE" sz="1600" dirty="0">
                <a:latin typeface="Helvetica Neue Light" panose="02000403000000020004" pitchFamily="2" charset="0"/>
                <a:ea typeface="Helvetica Neue Light" panose="02000403000000020004" pitchFamily="2" charset="0"/>
              </a:rPr>
              <a:t>Vorlesungsteil</a:t>
            </a:r>
          </a:p>
        </p:txBody>
      </p:sp>
      <p:sp>
        <p:nvSpPr>
          <p:cNvPr id="17" name="Textfeld 16">
            <a:extLst>
              <a:ext uri="{FF2B5EF4-FFF2-40B4-BE49-F238E27FC236}">
                <a16:creationId xmlns:a16="http://schemas.microsoft.com/office/drawing/2014/main" id="{7E215C3B-BD80-3DDB-0986-3AB1224A93B6}"/>
              </a:ext>
            </a:extLst>
          </p:cNvPr>
          <p:cNvSpPr txBox="1"/>
          <p:nvPr/>
        </p:nvSpPr>
        <p:spPr>
          <a:xfrm>
            <a:off x="5470104" y="1047663"/>
            <a:ext cx="739883" cy="769441"/>
          </a:xfrm>
          <a:prstGeom prst="rect">
            <a:avLst/>
          </a:prstGeom>
          <a:noFill/>
        </p:spPr>
        <p:txBody>
          <a:bodyPr wrap="square">
            <a:spAutoFit/>
          </a:bodyPr>
          <a:lstStyle/>
          <a:p>
            <a:r>
              <a:rPr lang="de-AT" sz="4400" dirty="0"/>
              <a:t>🎄</a:t>
            </a:r>
            <a:endParaRPr lang="de-DE" sz="4400" dirty="0"/>
          </a:p>
        </p:txBody>
      </p:sp>
      <p:cxnSp>
        <p:nvCxnSpPr>
          <p:cNvPr id="18" name="Gerade Verbindung 17">
            <a:extLst>
              <a:ext uri="{FF2B5EF4-FFF2-40B4-BE49-F238E27FC236}">
                <a16:creationId xmlns:a16="http://schemas.microsoft.com/office/drawing/2014/main" id="{1AA3670D-EED1-1B30-62F6-DC2AC4FCC794}"/>
              </a:ext>
            </a:extLst>
          </p:cNvPr>
          <p:cNvCxnSpPr>
            <a:cxnSpLocks/>
          </p:cNvCxnSpPr>
          <p:nvPr/>
        </p:nvCxnSpPr>
        <p:spPr>
          <a:xfrm flipV="1">
            <a:off x="5832361" y="1664376"/>
            <a:ext cx="0" cy="1495136"/>
          </a:xfrm>
          <a:prstGeom prst="line">
            <a:avLst/>
          </a:prstGeom>
          <a:ln w="19050">
            <a:solidFill>
              <a:srgbClr val="005740"/>
            </a:solidFill>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9DA5FFE1-29FC-8D5E-E45F-EBF21A144144}"/>
              </a:ext>
            </a:extLst>
          </p:cNvPr>
          <p:cNvSpPr/>
          <p:nvPr/>
        </p:nvSpPr>
        <p:spPr>
          <a:xfrm>
            <a:off x="639280" y="2571750"/>
            <a:ext cx="186229" cy="852104"/>
          </a:xfrm>
          <a:prstGeom prst="rect">
            <a:avLst/>
          </a:prstGeom>
          <a:solidFill>
            <a:schemeClr val="accent6">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de-DE" sz="1000" dirty="0">
                <a:solidFill>
                  <a:schemeClr val="tx1"/>
                </a:solidFill>
                <a:latin typeface="Helvetica Neue Light" panose="02000403000000020004" pitchFamily="2" charset="0"/>
                <a:ea typeface="Helvetica Neue Light" panose="02000403000000020004" pitchFamily="2" charset="0"/>
              </a:rPr>
              <a:t>Intro</a:t>
            </a:r>
          </a:p>
        </p:txBody>
      </p:sp>
      <p:sp>
        <p:nvSpPr>
          <p:cNvPr id="37" name="Textfeld 36">
            <a:extLst>
              <a:ext uri="{FF2B5EF4-FFF2-40B4-BE49-F238E27FC236}">
                <a16:creationId xmlns:a16="http://schemas.microsoft.com/office/drawing/2014/main" id="{25135B8D-F8CB-F66C-88EB-420D19EBC141}"/>
              </a:ext>
            </a:extLst>
          </p:cNvPr>
          <p:cNvSpPr txBox="1"/>
          <p:nvPr/>
        </p:nvSpPr>
        <p:spPr>
          <a:xfrm>
            <a:off x="59701" y="4105186"/>
            <a:ext cx="1045479" cy="315229"/>
          </a:xfrm>
          <a:prstGeom prst="rect">
            <a:avLst/>
          </a:prstGeom>
          <a:noFill/>
        </p:spPr>
        <p:txBody>
          <a:bodyPr wrap="none" rtlCol="0" anchor="ctr" anchorCtr="0">
            <a:noAutofit/>
          </a:bodyPr>
          <a:lstStyle/>
          <a:p>
            <a:r>
              <a:rPr lang="de-DE" sz="1000" dirty="0" err="1">
                <a:latin typeface="Helvetica Neue Light" panose="02000403000000020004" pitchFamily="2" charset="0"/>
                <a:ea typeface="Helvetica Neue Light" panose="02000403000000020004" pitchFamily="2" charset="0"/>
              </a:rPr>
              <a:t>You</a:t>
            </a:r>
            <a:r>
              <a:rPr lang="de-DE" sz="1000" dirty="0">
                <a:latin typeface="Helvetica Neue Light" panose="02000403000000020004" pitchFamily="2" charset="0"/>
                <a:ea typeface="Helvetica Neue Light" panose="02000403000000020004" pitchFamily="2" charset="0"/>
              </a:rPr>
              <a:t> </a:t>
            </a:r>
            <a:r>
              <a:rPr lang="de-DE" sz="1000" dirty="0" err="1">
                <a:latin typeface="Helvetica Neue Light" panose="02000403000000020004" pitchFamily="2" charset="0"/>
                <a:ea typeface="Helvetica Neue Light" panose="02000403000000020004" pitchFamily="2" charset="0"/>
              </a:rPr>
              <a:t>are</a:t>
            </a:r>
            <a:r>
              <a:rPr lang="de-DE" sz="1000" dirty="0">
                <a:latin typeface="Helvetica Neue Light" panose="02000403000000020004" pitchFamily="2" charset="0"/>
                <a:ea typeface="Helvetica Neue Light" panose="02000403000000020004" pitchFamily="2" charset="0"/>
              </a:rPr>
              <a:t> </a:t>
            </a:r>
            <a:r>
              <a:rPr lang="de-DE" sz="1000" dirty="0" err="1">
                <a:latin typeface="Helvetica Neue Light" panose="02000403000000020004" pitchFamily="2" charset="0"/>
                <a:ea typeface="Helvetica Neue Light" panose="02000403000000020004" pitchFamily="2" charset="0"/>
              </a:rPr>
              <a:t>here</a:t>
            </a:r>
            <a:r>
              <a:rPr lang="de-DE" sz="1000" dirty="0">
                <a:latin typeface="Helvetica Neue Light" panose="02000403000000020004" pitchFamily="2" charset="0"/>
                <a:ea typeface="Helvetica Neue Light" panose="02000403000000020004" pitchFamily="2" charset="0"/>
              </a:rPr>
              <a:t>!</a:t>
            </a:r>
          </a:p>
        </p:txBody>
      </p:sp>
      <p:cxnSp>
        <p:nvCxnSpPr>
          <p:cNvPr id="38" name="Gerade Verbindung mit Pfeil 37">
            <a:extLst>
              <a:ext uri="{FF2B5EF4-FFF2-40B4-BE49-F238E27FC236}">
                <a16:creationId xmlns:a16="http://schemas.microsoft.com/office/drawing/2014/main" id="{24BF7085-75B2-BDC7-BA3F-3CBBACC980B5}"/>
              </a:ext>
            </a:extLst>
          </p:cNvPr>
          <p:cNvCxnSpPr>
            <a:stCxn id="37" idx="0"/>
          </p:cNvCxnSpPr>
          <p:nvPr/>
        </p:nvCxnSpPr>
        <p:spPr>
          <a:xfrm flipV="1">
            <a:off x="582441" y="3511603"/>
            <a:ext cx="141178" cy="593583"/>
          </a:xfrm>
          <a:prstGeom prst="straightConnector1">
            <a:avLst/>
          </a:prstGeom>
          <a:ln w="19050">
            <a:solidFill>
              <a:srgbClr val="115740"/>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18A5ECEA-AD5E-4985-4FF5-2269BF72C1E8}"/>
              </a:ext>
            </a:extLst>
          </p:cNvPr>
          <p:cNvSpPr/>
          <p:nvPr/>
        </p:nvSpPr>
        <p:spPr>
          <a:xfrm>
            <a:off x="956043" y="2573132"/>
            <a:ext cx="407325" cy="852104"/>
          </a:xfrm>
          <a:prstGeom prst="rect">
            <a:avLst/>
          </a:prstGeom>
          <a:solidFill>
            <a:schemeClr val="accent6">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de-DE" sz="1000" dirty="0">
                <a:solidFill>
                  <a:schemeClr val="tx1"/>
                </a:solidFill>
                <a:latin typeface="Helvetica Neue Light" panose="02000403000000020004" pitchFamily="2" charset="0"/>
                <a:ea typeface="Helvetica Neue Light" panose="02000403000000020004" pitchFamily="2" charset="0"/>
              </a:rPr>
              <a:t>Wiss. Schreiben</a:t>
            </a:r>
          </a:p>
        </p:txBody>
      </p:sp>
      <p:sp>
        <p:nvSpPr>
          <p:cNvPr id="47" name="Textfeld 46">
            <a:extLst>
              <a:ext uri="{FF2B5EF4-FFF2-40B4-BE49-F238E27FC236}">
                <a16:creationId xmlns:a16="http://schemas.microsoft.com/office/drawing/2014/main" id="{A6DA66DA-CE36-589D-48FE-8AC54FF072ED}"/>
              </a:ext>
            </a:extLst>
          </p:cNvPr>
          <p:cNvSpPr txBox="1"/>
          <p:nvPr/>
        </p:nvSpPr>
        <p:spPr>
          <a:xfrm rot="16200000">
            <a:off x="869916" y="3510603"/>
            <a:ext cx="579579" cy="407324"/>
          </a:xfrm>
          <a:prstGeom prst="rect">
            <a:avLst/>
          </a:prstGeom>
          <a:noFill/>
        </p:spPr>
        <p:txBody>
          <a:bodyPr wrap="none" rtlCol="0" anchor="ctr" anchorCtr="0">
            <a:noAutofit/>
          </a:bodyPr>
          <a:lstStyle/>
          <a:p>
            <a:r>
              <a:rPr lang="de-DE" sz="1000" dirty="0">
                <a:latin typeface="Helvetica Neue Light" panose="02000403000000020004" pitchFamily="2" charset="0"/>
                <a:ea typeface="Helvetica Neue Light" panose="02000403000000020004" pitchFamily="2" charset="0"/>
              </a:rPr>
              <a:t>09.09.</a:t>
            </a:r>
          </a:p>
        </p:txBody>
      </p:sp>
      <p:sp>
        <p:nvSpPr>
          <p:cNvPr id="48" name="Rechteck 47">
            <a:extLst>
              <a:ext uri="{FF2B5EF4-FFF2-40B4-BE49-F238E27FC236}">
                <a16:creationId xmlns:a16="http://schemas.microsoft.com/office/drawing/2014/main" id="{4B6085FE-4B77-9710-AC9B-5B8BE3C9B52E}"/>
              </a:ext>
            </a:extLst>
          </p:cNvPr>
          <p:cNvSpPr/>
          <p:nvPr/>
        </p:nvSpPr>
        <p:spPr>
          <a:xfrm>
            <a:off x="1495566" y="2569426"/>
            <a:ext cx="407325" cy="852104"/>
          </a:xfrm>
          <a:prstGeom prst="rect">
            <a:avLst/>
          </a:prstGeom>
          <a:solidFill>
            <a:schemeClr val="accent6">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de-DE" sz="1000" dirty="0">
                <a:solidFill>
                  <a:schemeClr val="tx1"/>
                </a:solidFill>
                <a:latin typeface="Helvetica Neue Light" panose="02000403000000020004" pitchFamily="2" charset="0"/>
                <a:ea typeface="Helvetica Neue Light" panose="02000403000000020004" pitchFamily="2" charset="0"/>
              </a:rPr>
              <a:t>Code </a:t>
            </a:r>
            <a:r>
              <a:rPr lang="de-DE" sz="1000" dirty="0" err="1">
                <a:solidFill>
                  <a:schemeClr val="tx1"/>
                </a:solidFill>
                <a:latin typeface="Helvetica Neue Light" panose="02000403000000020004" pitchFamily="2" charset="0"/>
                <a:ea typeface="Helvetica Neue Light" panose="02000403000000020004" pitchFamily="2" charset="0"/>
              </a:rPr>
              <a:t>Mgm</a:t>
            </a:r>
            <a:r>
              <a:rPr lang="de-DE" sz="1000" dirty="0">
                <a:solidFill>
                  <a:schemeClr val="tx1"/>
                </a:solidFill>
                <a:latin typeface="Helvetica Neue Light" panose="02000403000000020004" pitchFamily="2" charset="0"/>
                <a:ea typeface="Helvetica Neue Light" panose="02000403000000020004" pitchFamily="2" charset="0"/>
              </a:rPr>
              <a:t>., </a:t>
            </a:r>
            <a:r>
              <a:rPr lang="de-DE" sz="1000" dirty="0" err="1">
                <a:solidFill>
                  <a:schemeClr val="tx1"/>
                </a:solidFill>
                <a:latin typeface="Helvetica Neue Light" panose="02000403000000020004" pitchFamily="2" charset="0"/>
                <a:ea typeface="Helvetica Neue Light" panose="02000403000000020004" pitchFamily="2" charset="0"/>
              </a:rPr>
              <a:t>Reprod</a:t>
            </a:r>
            <a:r>
              <a:rPr lang="de-DE" sz="1000" dirty="0">
                <a:solidFill>
                  <a:schemeClr val="tx1"/>
                </a:solidFill>
                <a:latin typeface="Helvetica Neue Light" panose="02000403000000020004" pitchFamily="2" charset="0"/>
                <a:ea typeface="Helvetica Neue Light" panose="02000403000000020004" pitchFamily="2" charset="0"/>
              </a:rPr>
              <a:t>, …</a:t>
            </a:r>
          </a:p>
        </p:txBody>
      </p:sp>
      <p:sp>
        <p:nvSpPr>
          <p:cNvPr id="49" name="Textfeld 48">
            <a:extLst>
              <a:ext uri="{FF2B5EF4-FFF2-40B4-BE49-F238E27FC236}">
                <a16:creationId xmlns:a16="http://schemas.microsoft.com/office/drawing/2014/main" id="{666F4494-9560-E503-DB49-D52789B46FC4}"/>
              </a:ext>
            </a:extLst>
          </p:cNvPr>
          <p:cNvSpPr txBox="1"/>
          <p:nvPr/>
        </p:nvSpPr>
        <p:spPr>
          <a:xfrm rot="16200000">
            <a:off x="1409439" y="3506897"/>
            <a:ext cx="579579" cy="407324"/>
          </a:xfrm>
          <a:prstGeom prst="rect">
            <a:avLst/>
          </a:prstGeom>
          <a:noFill/>
        </p:spPr>
        <p:txBody>
          <a:bodyPr wrap="none" rtlCol="0" anchor="ctr" anchorCtr="0">
            <a:noAutofit/>
          </a:bodyPr>
          <a:lstStyle/>
          <a:p>
            <a:r>
              <a:rPr lang="de-DE" sz="1000" dirty="0">
                <a:latin typeface="Helvetica Neue Light" panose="02000403000000020004" pitchFamily="2" charset="0"/>
                <a:ea typeface="Helvetica Neue Light" panose="02000403000000020004" pitchFamily="2" charset="0"/>
              </a:rPr>
              <a:t>16.09.</a:t>
            </a:r>
          </a:p>
        </p:txBody>
      </p:sp>
      <p:sp>
        <p:nvSpPr>
          <p:cNvPr id="50" name="Rechteck 49">
            <a:extLst>
              <a:ext uri="{FF2B5EF4-FFF2-40B4-BE49-F238E27FC236}">
                <a16:creationId xmlns:a16="http://schemas.microsoft.com/office/drawing/2014/main" id="{82C73AB3-4E86-1B8C-D590-5C4327735D57}"/>
              </a:ext>
            </a:extLst>
          </p:cNvPr>
          <p:cNvSpPr/>
          <p:nvPr/>
        </p:nvSpPr>
        <p:spPr>
          <a:xfrm>
            <a:off x="2035090" y="2568366"/>
            <a:ext cx="407325" cy="852104"/>
          </a:xfrm>
          <a:prstGeom prst="rect">
            <a:avLst/>
          </a:prstGeom>
          <a:solidFill>
            <a:schemeClr val="accent6">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de-DE" sz="1000" dirty="0">
                <a:solidFill>
                  <a:schemeClr val="tx1"/>
                </a:solidFill>
                <a:latin typeface="Helvetica Neue Light" panose="02000403000000020004" pitchFamily="2" charset="0"/>
                <a:ea typeface="Helvetica Neue Light" panose="02000403000000020004" pitchFamily="2" charset="0"/>
              </a:rPr>
              <a:t>(Perf.) </a:t>
            </a:r>
            <a:r>
              <a:rPr lang="de-DE" sz="1000" dirty="0" err="1">
                <a:solidFill>
                  <a:schemeClr val="tx1"/>
                </a:solidFill>
                <a:latin typeface="Helvetica Neue Light" panose="02000403000000020004" pitchFamily="2" charset="0"/>
                <a:ea typeface="Helvetica Neue Light" panose="02000403000000020004" pitchFamily="2" charset="0"/>
              </a:rPr>
              <a:t>Benchm</a:t>
            </a:r>
            <a:r>
              <a:rPr lang="de-DE" sz="1000" dirty="0">
                <a:solidFill>
                  <a:schemeClr val="tx1"/>
                </a:solidFill>
                <a:latin typeface="Helvetica Neue Light" panose="02000403000000020004" pitchFamily="2" charset="0"/>
                <a:ea typeface="Helvetica Neue Light" panose="02000403000000020004" pitchFamily="2" charset="0"/>
              </a:rPr>
              <a:t>., …</a:t>
            </a:r>
          </a:p>
        </p:txBody>
      </p:sp>
      <p:sp>
        <p:nvSpPr>
          <p:cNvPr id="51" name="Textfeld 50">
            <a:extLst>
              <a:ext uri="{FF2B5EF4-FFF2-40B4-BE49-F238E27FC236}">
                <a16:creationId xmlns:a16="http://schemas.microsoft.com/office/drawing/2014/main" id="{B9AF655F-62F2-9F57-37EF-1F7AF75874FB}"/>
              </a:ext>
            </a:extLst>
          </p:cNvPr>
          <p:cNvSpPr txBox="1"/>
          <p:nvPr/>
        </p:nvSpPr>
        <p:spPr>
          <a:xfrm rot="16200000">
            <a:off x="1948963" y="3505837"/>
            <a:ext cx="579579" cy="407324"/>
          </a:xfrm>
          <a:prstGeom prst="rect">
            <a:avLst/>
          </a:prstGeom>
          <a:noFill/>
        </p:spPr>
        <p:txBody>
          <a:bodyPr wrap="none" rtlCol="0" anchor="ctr" anchorCtr="0">
            <a:noAutofit/>
          </a:bodyPr>
          <a:lstStyle/>
          <a:p>
            <a:r>
              <a:rPr lang="de-DE" sz="1000" dirty="0">
                <a:latin typeface="Helvetica Neue Light" panose="02000403000000020004" pitchFamily="2" charset="0"/>
                <a:ea typeface="Helvetica Neue Light" panose="02000403000000020004" pitchFamily="2" charset="0"/>
              </a:rPr>
              <a:t>23.09.</a:t>
            </a:r>
          </a:p>
        </p:txBody>
      </p:sp>
      <p:cxnSp>
        <p:nvCxnSpPr>
          <p:cNvPr id="53" name="Gewinkelte Verbindung 52">
            <a:extLst>
              <a:ext uri="{FF2B5EF4-FFF2-40B4-BE49-F238E27FC236}">
                <a16:creationId xmlns:a16="http://schemas.microsoft.com/office/drawing/2014/main" id="{188A10CD-366D-12BD-41A0-5DBC9B156970}"/>
              </a:ext>
            </a:extLst>
          </p:cNvPr>
          <p:cNvCxnSpPr>
            <a:cxnSpLocks/>
            <a:stCxn id="19" idx="0"/>
          </p:cNvCxnSpPr>
          <p:nvPr/>
        </p:nvCxnSpPr>
        <p:spPr>
          <a:xfrm rot="16200000" flipH="1">
            <a:off x="1531804" y="1772341"/>
            <a:ext cx="409374" cy="2008193"/>
          </a:xfrm>
          <a:prstGeom prst="bentConnector4">
            <a:avLst>
              <a:gd name="adj1" fmla="val -32233"/>
              <a:gd name="adj2" fmla="val 90077"/>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Rechteck 55">
            <a:extLst>
              <a:ext uri="{FF2B5EF4-FFF2-40B4-BE49-F238E27FC236}">
                <a16:creationId xmlns:a16="http://schemas.microsoft.com/office/drawing/2014/main" id="{53CE31BF-AD9A-D0C7-4B18-FA26F0F36D75}"/>
              </a:ext>
            </a:extLst>
          </p:cNvPr>
          <p:cNvSpPr/>
          <p:nvPr/>
        </p:nvSpPr>
        <p:spPr>
          <a:xfrm>
            <a:off x="3601450" y="2568366"/>
            <a:ext cx="407325" cy="852104"/>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de-DE" sz="1000" dirty="0">
                <a:solidFill>
                  <a:schemeClr val="tx1"/>
                </a:solidFill>
                <a:latin typeface="Helvetica Neue Light" panose="02000403000000020004" pitchFamily="2" charset="0"/>
                <a:ea typeface="Helvetica Neue Light" panose="02000403000000020004" pitchFamily="2" charset="0"/>
              </a:rPr>
              <a:t>Initial </a:t>
            </a:r>
            <a:r>
              <a:rPr lang="de-DE" sz="1000" dirty="0" err="1">
                <a:solidFill>
                  <a:schemeClr val="tx1"/>
                </a:solidFill>
                <a:latin typeface="Helvetica Neue Light" panose="02000403000000020004" pitchFamily="2" charset="0"/>
                <a:ea typeface="Helvetica Neue Light" panose="02000403000000020004" pitchFamily="2" charset="0"/>
              </a:rPr>
              <a:t>outline</a:t>
            </a:r>
            <a:r>
              <a:rPr lang="de-DE" sz="1000" dirty="0">
                <a:solidFill>
                  <a:schemeClr val="tx1"/>
                </a:solidFill>
                <a:latin typeface="Helvetica Neue Light" panose="02000403000000020004" pitchFamily="2" charset="0"/>
                <a:ea typeface="Helvetica Neue Light" panose="02000403000000020004" pitchFamily="2" charset="0"/>
              </a:rPr>
              <a:t> </a:t>
            </a:r>
            <a:r>
              <a:rPr lang="de-DE" sz="1000" dirty="0" err="1">
                <a:solidFill>
                  <a:schemeClr val="tx1"/>
                </a:solidFill>
                <a:latin typeface="Helvetica Neue Light" panose="02000403000000020004" pitchFamily="2" charset="0"/>
                <a:ea typeface="Helvetica Neue Light" panose="02000403000000020004" pitchFamily="2" charset="0"/>
              </a:rPr>
              <a:t>talks</a:t>
            </a:r>
            <a:endParaRPr lang="de-DE" sz="1000" dirty="0">
              <a:solidFill>
                <a:schemeClr val="tx1"/>
              </a:solidFill>
              <a:latin typeface="Helvetica Neue Light" panose="02000403000000020004" pitchFamily="2" charset="0"/>
              <a:ea typeface="Helvetica Neue Light" panose="02000403000000020004" pitchFamily="2" charset="0"/>
            </a:endParaRPr>
          </a:p>
        </p:txBody>
      </p:sp>
      <p:sp>
        <p:nvSpPr>
          <p:cNvPr id="57" name="Textfeld 56">
            <a:extLst>
              <a:ext uri="{FF2B5EF4-FFF2-40B4-BE49-F238E27FC236}">
                <a16:creationId xmlns:a16="http://schemas.microsoft.com/office/drawing/2014/main" id="{B28CF877-ED87-080E-0EEF-A97D6B90046B}"/>
              </a:ext>
            </a:extLst>
          </p:cNvPr>
          <p:cNvSpPr txBox="1"/>
          <p:nvPr/>
        </p:nvSpPr>
        <p:spPr>
          <a:xfrm rot="16200000">
            <a:off x="3379061" y="3642099"/>
            <a:ext cx="852104" cy="407324"/>
          </a:xfrm>
          <a:prstGeom prst="rect">
            <a:avLst/>
          </a:prstGeom>
          <a:noFill/>
        </p:spPr>
        <p:txBody>
          <a:bodyPr wrap="none" rtlCol="0" anchor="ctr" anchorCtr="0">
            <a:noAutofit/>
          </a:bodyPr>
          <a:lstStyle/>
          <a:p>
            <a:pPr algn="ctr"/>
            <a:r>
              <a:rPr lang="de-DE" sz="1000" dirty="0">
                <a:latin typeface="Helvetica Neue Light" panose="02000403000000020004" pitchFamily="2" charset="0"/>
                <a:ea typeface="Helvetica Neue Light" panose="02000403000000020004" pitchFamily="2" charset="0"/>
              </a:rPr>
              <a:t>06.11., </a:t>
            </a:r>
            <a:br>
              <a:rPr lang="de-DE" sz="1000" dirty="0">
                <a:latin typeface="Helvetica Neue Light" panose="02000403000000020004" pitchFamily="2" charset="0"/>
                <a:ea typeface="Helvetica Neue Light" panose="02000403000000020004" pitchFamily="2" charset="0"/>
              </a:rPr>
            </a:br>
            <a:r>
              <a:rPr lang="de-DE" sz="1000" dirty="0">
                <a:latin typeface="Helvetica Neue Light" panose="02000403000000020004" pitchFamily="2" charset="0"/>
                <a:ea typeface="Helvetica Neue Light" panose="02000403000000020004" pitchFamily="2" charset="0"/>
              </a:rPr>
              <a:t>13:30-17:30</a:t>
            </a:r>
          </a:p>
        </p:txBody>
      </p:sp>
      <p:sp>
        <p:nvSpPr>
          <p:cNvPr id="58" name="Rechteck 57">
            <a:extLst>
              <a:ext uri="{FF2B5EF4-FFF2-40B4-BE49-F238E27FC236}">
                <a16:creationId xmlns:a16="http://schemas.microsoft.com/office/drawing/2014/main" id="{D96805DD-047F-8E39-0C84-3B8F83F9B134}"/>
              </a:ext>
            </a:extLst>
          </p:cNvPr>
          <p:cNvSpPr/>
          <p:nvPr/>
        </p:nvSpPr>
        <p:spPr>
          <a:xfrm>
            <a:off x="5282170" y="2555073"/>
            <a:ext cx="407325" cy="852104"/>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de-DE" sz="1000" dirty="0">
                <a:solidFill>
                  <a:schemeClr val="tx1"/>
                </a:solidFill>
                <a:latin typeface="Helvetica Neue Light" panose="02000403000000020004" pitchFamily="2" charset="0"/>
                <a:ea typeface="Helvetica Neue Light" panose="02000403000000020004" pitchFamily="2" charset="0"/>
              </a:rPr>
              <a:t>Intermediate </a:t>
            </a:r>
            <a:r>
              <a:rPr lang="de-DE" sz="1000" dirty="0" err="1">
                <a:solidFill>
                  <a:schemeClr val="tx1"/>
                </a:solidFill>
                <a:latin typeface="Helvetica Neue Light" panose="02000403000000020004" pitchFamily="2" charset="0"/>
                <a:ea typeface="Helvetica Neue Light" panose="02000403000000020004" pitchFamily="2" charset="0"/>
              </a:rPr>
              <a:t>status</a:t>
            </a:r>
            <a:r>
              <a:rPr lang="de-DE" sz="1000" dirty="0">
                <a:solidFill>
                  <a:schemeClr val="tx1"/>
                </a:solidFill>
                <a:latin typeface="Helvetica Neue Light" panose="02000403000000020004" pitchFamily="2" charset="0"/>
                <a:ea typeface="Helvetica Neue Light" panose="02000403000000020004" pitchFamily="2" charset="0"/>
              </a:rPr>
              <a:t> </a:t>
            </a:r>
            <a:r>
              <a:rPr lang="de-DE" sz="1000" dirty="0" err="1">
                <a:solidFill>
                  <a:schemeClr val="tx1"/>
                </a:solidFill>
                <a:latin typeface="Helvetica Neue Light" panose="02000403000000020004" pitchFamily="2" charset="0"/>
                <a:ea typeface="Helvetica Neue Light" panose="02000403000000020004" pitchFamily="2" charset="0"/>
              </a:rPr>
              <a:t>talks</a:t>
            </a:r>
            <a:endParaRPr lang="de-DE" sz="1000" dirty="0">
              <a:solidFill>
                <a:schemeClr val="tx1"/>
              </a:solidFill>
              <a:latin typeface="Helvetica Neue Light" panose="02000403000000020004" pitchFamily="2" charset="0"/>
              <a:ea typeface="Helvetica Neue Light" panose="02000403000000020004" pitchFamily="2" charset="0"/>
            </a:endParaRPr>
          </a:p>
        </p:txBody>
      </p:sp>
      <p:sp>
        <p:nvSpPr>
          <p:cNvPr id="59" name="Textfeld 58">
            <a:extLst>
              <a:ext uri="{FF2B5EF4-FFF2-40B4-BE49-F238E27FC236}">
                <a16:creationId xmlns:a16="http://schemas.microsoft.com/office/drawing/2014/main" id="{DA0BFC70-9EAE-539A-E3CA-D4E3C3248CAA}"/>
              </a:ext>
            </a:extLst>
          </p:cNvPr>
          <p:cNvSpPr txBox="1"/>
          <p:nvPr/>
        </p:nvSpPr>
        <p:spPr>
          <a:xfrm rot="16200000">
            <a:off x="5059781" y="3628806"/>
            <a:ext cx="852104" cy="407324"/>
          </a:xfrm>
          <a:prstGeom prst="rect">
            <a:avLst/>
          </a:prstGeom>
          <a:noFill/>
        </p:spPr>
        <p:txBody>
          <a:bodyPr wrap="none" rtlCol="0" anchor="ctr" anchorCtr="0">
            <a:noAutofit/>
          </a:bodyPr>
          <a:lstStyle/>
          <a:p>
            <a:pPr algn="ctr"/>
            <a:r>
              <a:rPr lang="de-DE" sz="1000" dirty="0">
                <a:latin typeface="Helvetica Neue Light" panose="02000403000000020004" pitchFamily="2" charset="0"/>
                <a:ea typeface="Helvetica Neue Light" panose="02000403000000020004" pitchFamily="2" charset="0"/>
              </a:rPr>
              <a:t>18.12., </a:t>
            </a:r>
            <a:br>
              <a:rPr lang="de-DE" sz="1000" dirty="0">
                <a:latin typeface="Helvetica Neue Light" panose="02000403000000020004" pitchFamily="2" charset="0"/>
                <a:ea typeface="Helvetica Neue Light" panose="02000403000000020004" pitchFamily="2" charset="0"/>
              </a:rPr>
            </a:br>
            <a:r>
              <a:rPr lang="de-DE" sz="1000" dirty="0">
                <a:latin typeface="Helvetica Neue Light" panose="02000403000000020004" pitchFamily="2" charset="0"/>
                <a:ea typeface="Helvetica Neue Light" panose="02000403000000020004" pitchFamily="2" charset="0"/>
              </a:rPr>
              <a:t>13:30-17:30</a:t>
            </a:r>
          </a:p>
        </p:txBody>
      </p:sp>
      <p:sp>
        <p:nvSpPr>
          <p:cNvPr id="61" name="Rechteck 60">
            <a:extLst>
              <a:ext uri="{FF2B5EF4-FFF2-40B4-BE49-F238E27FC236}">
                <a16:creationId xmlns:a16="http://schemas.microsoft.com/office/drawing/2014/main" id="{C60F7E8D-F48F-C718-4696-0437D747D4CA}"/>
              </a:ext>
            </a:extLst>
          </p:cNvPr>
          <p:cNvSpPr/>
          <p:nvPr/>
        </p:nvSpPr>
        <p:spPr>
          <a:xfrm>
            <a:off x="7245605" y="2567605"/>
            <a:ext cx="528856" cy="852104"/>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de-DE" sz="1000" dirty="0">
                <a:solidFill>
                  <a:schemeClr val="tx1"/>
                </a:solidFill>
                <a:latin typeface="Helvetica Neue Light" panose="02000403000000020004" pitchFamily="2" charset="0"/>
                <a:ea typeface="Helvetica Neue Light" panose="02000403000000020004" pitchFamily="2" charset="0"/>
              </a:rPr>
              <a:t>Final </a:t>
            </a:r>
            <a:r>
              <a:rPr lang="de-DE" sz="1000" dirty="0" err="1">
                <a:solidFill>
                  <a:schemeClr val="tx1"/>
                </a:solidFill>
                <a:latin typeface="Helvetica Neue Light" panose="02000403000000020004" pitchFamily="2" charset="0"/>
                <a:ea typeface="Helvetica Neue Light" panose="02000403000000020004" pitchFamily="2" charset="0"/>
              </a:rPr>
              <a:t>talks</a:t>
            </a:r>
            <a:r>
              <a:rPr lang="de-DE" sz="1000" dirty="0">
                <a:solidFill>
                  <a:schemeClr val="tx1"/>
                </a:solidFill>
                <a:latin typeface="Helvetica Neue Light" panose="02000403000000020004" pitchFamily="2" charset="0"/>
                <a:ea typeface="Helvetica Neue Light" panose="02000403000000020004" pitchFamily="2" charset="0"/>
              </a:rPr>
              <a:t> &amp; </a:t>
            </a:r>
            <a:r>
              <a:rPr lang="de-DE" sz="10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Abgabe Code</a:t>
            </a:r>
          </a:p>
        </p:txBody>
      </p:sp>
      <p:sp>
        <p:nvSpPr>
          <p:cNvPr id="62" name="Textfeld 61">
            <a:extLst>
              <a:ext uri="{FF2B5EF4-FFF2-40B4-BE49-F238E27FC236}">
                <a16:creationId xmlns:a16="http://schemas.microsoft.com/office/drawing/2014/main" id="{D55F0666-4E1A-5497-1726-509211C09DCC}"/>
              </a:ext>
            </a:extLst>
          </p:cNvPr>
          <p:cNvSpPr txBox="1"/>
          <p:nvPr/>
        </p:nvSpPr>
        <p:spPr>
          <a:xfrm rot="16200000">
            <a:off x="7083981" y="3580572"/>
            <a:ext cx="852104" cy="528855"/>
          </a:xfrm>
          <a:prstGeom prst="rect">
            <a:avLst/>
          </a:prstGeom>
          <a:noFill/>
        </p:spPr>
        <p:txBody>
          <a:bodyPr wrap="none" rtlCol="0" anchor="ctr" anchorCtr="0">
            <a:noAutofit/>
          </a:bodyPr>
          <a:lstStyle/>
          <a:p>
            <a:pPr algn="ctr"/>
            <a:r>
              <a:rPr lang="de-DE" sz="1000" dirty="0">
                <a:latin typeface="Helvetica Neue Light" panose="02000403000000020004" pitchFamily="2" charset="0"/>
                <a:ea typeface="Helvetica Neue Light" panose="02000403000000020004" pitchFamily="2" charset="0"/>
              </a:rPr>
              <a:t>29.01., </a:t>
            </a:r>
            <a:br>
              <a:rPr lang="de-DE" sz="1000" dirty="0">
                <a:latin typeface="Helvetica Neue Light" panose="02000403000000020004" pitchFamily="2" charset="0"/>
                <a:ea typeface="Helvetica Neue Light" panose="02000403000000020004" pitchFamily="2" charset="0"/>
              </a:rPr>
            </a:br>
            <a:r>
              <a:rPr lang="de-DE" sz="1000" dirty="0">
                <a:latin typeface="Helvetica Neue Light" panose="02000403000000020004" pitchFamily="2" charset="0"/>
                <a:ea typeface="Helvetica Neue Light" panose="02000403000000020004" pitchFamily="2" charset="0"/>
              </a:rPr>
              <a:t>13:30-17:30</a:t>
            </a:r>
          </a:p>
        </p:txBody>
      </p:sp>
      <p:sp>
        <p:nvSpPr>
          <p:cNvPr id="63" name="Rechteck 62">
            <a:extLst>
              <a:ext uri="{FF2B5EF4-FFF2-40B4-BE49-F238E27FC236}">
                <a16:creationId xmlns:a16="http://schemas.microsoft.com/office/drawing/2014/main" id="{31389E5D-8186-2D73-0AFA-6CF5DC3CCB46}"/>
              </a:ext>
            </a:extLst>
          </p:cNvPr>
          <p:cNvSpPr/>
          <p:nvPr/>
        </p:nvSpPr>
        <p:spPr>
          <a:xfrm rot="5400000">
            <a:off x="4940441" y="74853"/>
            <a:ext cx="226844" cy="4626549"/>
          </a:xfrm>
          <a:prstGeom prst="rect">
            <a:avLst/>
          </a:prstGeom>
          <a:solidFill>
            <a:schemeClr val="accent6">
              <a:lumMod val="40000"/>
              <a:lumOff val="6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de-DE" sz="1000" dirty="0">
                <a:solidFill>
                  <a:schemeClr val="tx1"/>
                </a:solidFill>
                <a:latin typeface="Helvetica Neue Light" panose="02000403000000020004" pitchFamily="2" charset="0"/>
                <a:ea typeface="Helvetica Neue Light" panose="02000403000000020004" pitchFamily="2" charset="0"/>
              </a:rPr>
              <a:t>Wöchentliche (?) kurz-Updates (pro Themen-Team)</a:t>
            </a:r>
          </a:p>
        </p:txBody>
      </p:sp>
      <p:sp>
        <p:nvSpPr>
          <p:cNvPr id="64" name="Rechteck 63">
            <a:extLst>
              <a:ext uri="{FF2B5EF4-FFF2-40B4-BE49-F238E27FC236}">
                <a16:creationId xmlns:a16="http://schemas.microsoft.com/office/drawing/2014/main" id="{CE2DB11A-274C-7775-606B-7B34F8276E6B}"/>
              </a:ext>
            </a:extLst>
          </p:cNvPr>
          <p:cNvSpPr/>
          <p:nvPr/>
        </p:nvSpPr>
        <p:spPr>
          <a:xfrm>
            <a:off x="4846590" y="2554310"/>
            <a:ext cx="407325" cy="852105"/>
          </a:xfrm>
          <a:prstGeom prst="rect">
            <a:avLst/>
          </a:prstGeom>
          <a:solidFill>
            <a:schemeClr val="accent1">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de-DE" sz="1000" dirty="0">
                <a:solidFill>
                  <a:schemeClr val="tx1"/>
                </a:solidFill>
                <a:latin typeface="Helvetica Neue Light" panose="02000403000000020004" pitchFamily="2" charset="0"/>
                <a:ea typeface="Helvetica Neue Light" panose="02000403000000020004" pitchFamily="2" charset="0"/>
              </a:rPr>
              <a:t>Abgabe Tech-Report</a:t>
            </a:r>
          </a:p>
        </p:txBody>
      </p:sp>
      <p:sp>
        <p:nvSpPr>
          <p:cNvPr id="65" name="Textfeld 64">
            <a:extLst>
              <a:ext uri="{FF2B5EF4-FFF2-40B4-BE49-F238E27FC236}">
                <a16:creationId xmlns:a16="http://schemas.microsoft.com/office/drawing/2014/main" id="{25340218-87CD-28A1-4F7D-6BA79219E3BD}"/>
              </a:ext>
            </a:extLst>
          </p:cNvPr>
          <p:cNvSpPr txBox="1"/>
          <p:nvPr/>
        </p:nvSpPr>
        <p:spPr>
          <a:xfrm rot="16200000">
            <a:off x="4624201" y="3640576"/>
            <a:ext cx="852104" cy="407324"/>
          </a:xfrm>
          <a:prstGeom prst="rect">
            <a:avLst/>
          </a:prstGeom>
          <a:noFill/>
        </p:spPr>
        <p:txBody>
          <a:bodyPr wrap="none" rtlCol="0" anchor="ctr" anchorCtr="0">
            <a:noAutofit/>
          </a:bodyPr>
          <a:lstStyle/>
          <a:p>
            <a:pPr algn="ctr"/>
            <a:r>
              <a:rPr lang="de-DE" sz="1000" dirty="0">
                <a:latin typeface="Helvetica Neue Light" panose="02000403000000020004" pitchFamily="2" charset="0"/>
                <a:ea typeface="Helvetica Neue Light" panose="02000403000000020004" pitchFamily="2" charset="0"/>
              </a:rPr>
              <a:t>15.12.</a:t>
            </a:r>
          </a:p>
        </p:txBody>
      </p:sp>
      <p:sp>
        <p:nvSpPr>
          <p:cNvPr id="66" name="Rechteck 65">
            <a:extLst>
              <a:ext uri="{FF2B5EF4-FFF2-40B4-BE49-F238E27FC236}">
                <a16:creationId xmlns:a16="http://schemas.microsoft.com/office/drawing/2014/main" id="{CE52BD18-D59B-15F1-8B10-1CF35131EF63}"/>
              </a:ext>
            </a:extLst>
          </p:cNvPr>
          <p:cNvSpPr/>
          <p:nvPr/>
        </p:nvSpPr>
        <p:spPr>
          <a:xfrm>
            <a:off x="7809844" y="2573131"/>
            <a:ext cx="407325" cy="852105"/>
          </a:xfrm>
          <a:prstGeom prst="rect">
            <a:avLst/>
          </a:prstGeom>
          <a:solidFill>
            <a:schemeClr val="accent1">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de-DE" sz="1000" dirty="0">
                <a:solidFill>
                  <a:schemeClr val="tx1"/>
                </a:solidFill>
                <a:latin typeface="Helvetica Neue Light" panose="02000403000000020004" pitchFamily="2" charset="0"/>
                <a:ea typeface="Helvetica Neue Light" panose="02000403000000020004" pitchFamily="2" charset="0"/>
              </a:rPr>
              <a:t>Abgabe Short-Paper</a:t>
            </a:r>
          </a:p>
        </p:txBody>
      </p:sp>
      <p:sp>
        <p:nvSpPr>
          <p:cNvPr id="67" name="Textfeld 66">
            <a:extLst>
              <a:ext uri="{FF2B5EF4-FFF2-40B4-BE49-F238E27FC236}">
                <a16:creationId xmlns:a16="http://schemas.microsoft.com/office/drawing/2014/main" id="{59C218E8-BBD0-A7AD-E68F-8016E9176230}"/>
              </a:ext>
            </a:extLst>
          </p:cNvPr>
          <p:cNvSpPr txBox="1"/>
          <p:nvPr/>
        </p:nvSpPr>
        <p:spPr>
          <a:xfrm rot="16200000">
            <a:off x="7587455" y="3659397"/>
            <a:ext cx="852104" cy="407324"/>
          </a:xfrm>
          <a:prstGeom prst="rect">
            <a:avLst/>
          </a:prstGeom>
          <a:noFill/>
        </p:spPr>
        <p:txBody>
          <a:bodyPr wrap="none" rtlCol="0" anchor="ctr" anchorCtr="0">
            <a:noAutofit/>
          </a:bodyPr>
          <a:lstStyle/>
          <a:p>
            <a:pPr algn="ctr"/>
            <a:r>
              <a:rPr lang="de-DE" sz="1000" dirty="0">
                <a:latin typeface="Helvetica Neue Light" panose="02000403000000020004" pitchFamily="2" charset="0"/>
                <a:ea typeface="Helvetica Neue Light" panose="02000403000000020004" pitchFamily="2" charset="0"/>
              </a:rPr>
              <a:t>31.01.</a:t>
            </a:r>
          </a:p>
        </p:txBody>
      </p:sp>
      <p:sp>
        <p:nvSpPr>
          <p:cNvPr id="68" name="Rechteck 67">
            <a:extLst>
              <a:ext uri="{FF2B5EF4-FFF2-40B4-BE49-F238E27FC236}">
                <a16:creationId xmlns:a16="http://schemas.microsoft.com/office/drawing/2014/main" id="{FB76E4D0-E6C7-7EBC-0FBD-8950A3A37ACB}"/>
              </a:ext>
            </a:extLst>
          </p:cNvPr>
          <p:cNvSpPr/>
          <p:nvPr/>
        </p:nvSpPr>
        <p:spPr>
          <a:xfrm rot="5400000">
            <a:off x="6827660" y="566800"/>
            <a:ext cx="226844" cy="852105"/>
          </a:xfrm>
          <a:prstGeom prst="rect">
            <a:avLst/>
          </a:prstGeom>
          <a:solidFill>
            <a:schemeClr val="accent1">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de-DE" sz="1000" dirty="0">
              <a:solidFill>
                <a:schemeClr val="tx1"/>
              </a:solidFill>
              <a:latin typeface="Helvetica Neue Light" panose="02000403000000020004" pitchFamily="2" charset="0"/>
              <a:ea typeface="Helvetica Neue Light" panose="02000403000000020004" pitchFamily="2" charset="0"/>
            </a:endParaRPr>
          </a:p>
        </p:txBody>
      </p:sp>
      <p:sp>
        <p:nvSpPr>
          <p:cNvPr id="69" name="Textfeld 68">
            <a:extLst>
              <a:ext uri="{FF2B5EF4-FFF2-40B4-BE49-F238E27FC236}">
                <a16:creationId xmlns:a16="http://schemas.microsoft.com/office/drawing/2014/main" id="{3C9928A7-1BC9-CA6F-D11A-23F18D049038}"/>
              </a:ext>
            </a:extLst>
          </p:cNvPr>
          <p:cNvSpPr txBox="1"/>
          <p:nvPr/>
        </p:nvSpPr>
        <p:spPr>
          <a:xfrm>
            <a:off x="7367134" y="879429"/>
            <a:ext cx="1492315" cy="226846"/>
          </a:xfrm>
          <a:prstGeom prst="rect">
            <a:avLst/>
          </a:prstGeom>
          <a:noFill/>
        </p:spPr>
        <p:txBody>
          <a:bodyPr wrap="none" rtlCol="0" anchor="ctr" anchorCtr="0">
            <a:noAutofit/>
          </a:bodyPr>
          <a:lstStyle/>
          <a:p>
            <a:r>
              <a:rPr lang="de-DE" sz="1000" dirty="0">
                <a:latin typeface="Helvetica Neue Light" panose="02000403000000020004" pitchFamily="2" charset="0"/>
                <a:ea typeface="Helvetica Neue Light" panose="02000403000000020004" pitchFamily="2" charset="0"/>
              </a:rPr>
              <a:t>Prüfungsleistung UV</a:t>
            </a:r>
          </a:p>
        </p:txBody>
      </p:sp>
      <p:sp>
        <p:nvSpPr>
          <p:cNvPr id="70" name="Rechteck 69">
            <a:extLst>
              <a:ext uri="{FF2B5EF4-FFF2-40B4-BE49-F238E27FC236}">
                <a16:creationId xmlns:a16="http://schemas.microsoft.com/office/drawing/2014/main" id="{AF6424DF-1575-4EFF-3F99-5F9DAF1D1B26}"/>
              </a:ext>
            </a:extLst>
          </p:cNvPr>
          <p:cNvSpPr/>
          <p:nvPr/>
        </p:nvSpPr>
        <p:spPr>
          <a:xfrm rot="5400000">
            <a:off x="6827660" y="843468"/>
            <a:ext cx="226844" cy="852105"/>
          </a:xfrm>
          <a:prstGeom prst="rect">
            <a:avLst/>
          </a:prstGeom>
          <a:solidFill>
            <a:schemeClr val="accent4">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de-DE" sz="1000" dirty="0">
              <a:solidFill>
                <a:schemeClr val="tx1"/>
              </a:solidFill>
              <a:latin typeface="Helvetica Neue Light" panose="02000403000000020004" pitchFamily="2" charset="0"/>
              <a:ea typeface="Helvetica Neue Light" panose="02000403000000020004" pitchFamily="2" charset="0"/>
            </a:endParaRPr>
          </a:p>
        </p:txBody>
      </p:sp>
      <p:sp>
        <p:nvSpPr>
          <p:cNvPr id="71" name="Textfeld 70">
            <a:extLst>
              <a:ext uri="{FF2B5EF4-FFF2-40B4-BE49-F238E27FC236}">
                <a16:creationId xmlns:a16="http://schemas.microsoft.com/office/drawing/2014/main" id="{909C1BE5-004A-553F-891A-C3D04F85C453}"/>
              </a:ext>
            </a:extLst>
          </p:cNvPr>
          <p:cNvSpPr txBox="1"/>
          <p:nvPr/>
        </p:nvSpPr>
        <p:spPr>
          <a:xfrm>
            <a:off x="7367134" y="1156097"/>
            <a:ext cx="1492315" cy="226846"/>
          </a:xfrm>
          <a:prstGeom prst="rect">
            <a:avLst/>
          </a:prstGeom>
          <a:noFill/>
        </p:spPr>
        <p:txBody>
          <a:bodyPr wrap="none" rtlCol="0" anchor="ctr" anchorCtr="0">
            <a:noAutofit/>
          </a:bodyPr>
          <a:lstStyle/>
          <a:p>
            <a:r>
              <a:rPr lang="de-DE" sz="1000" dirty="0">
                <a:latin typeface="Helvetica Neue Light" panose="02000403000000020004" pitchFamily="2" charset="0"/>
                <a:ea typeface="Helvetica Neue Light" panose="02000403000000020004" pitchFamily="2" charset="0"/>
              </a:rPr>
              <a:t>Prüfungsleistung SE</a:t>
            </a:r>
          </a:p>
        </p:txBody>
      </p:sp>
    </p:spTree>
    <p:extLst>
      <p:ext uri="{BB962C8B-B14F-4D97-AF65-F5344CB8AC3E}">
        <p14:creationId xmlns:p14="http://schemas.microsoft.com/office/powerpoint/2010/main" val="1195172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2B2819C6-D0A4-21D2-E084-3998AD56F937}"/>
              </a:ext>
            </a:extLst>
          </p:cNvPr>
          <p:cNvSpPr>
            <a:spLocks noGrp="1"/>
          </p:cNvSpPr>
          <p:nvPr>
            <p:ph idx="1"/>
          </p:nvPr>
        </p:nvSpPr>
        <p:spPr/>
        <p:txBody>
          <a:bodyPr/>
          <a:lstStyle/>
          <a:p>
            <a:r>
              <a:rPr lang="de-DE" dirty="0">
                <a:latin typeface="Helvetica Neue Medium" panose="02000503000000020004" pitchFamily="2" charset="0"/>
                <a:ea typeface="Helvetica Neue Medium" panose="02000503000000020004" pitchFamily="2" charset="0"/>
                <a:cs typeface="Helvetica Neue Medium" panose="02000503000000020004" pitchFamily="2" charset="0"/>
              </a:rPr>
              <a:t>Heute:</a:t>
            </a:r>
          </a:p>
          <a:p>
            <a:r>
              <a:rPr lang="en-US" dirty="0"/>
              <a:t>⟶ </a:t>
            </a:r>
            <a:r>
              <a:rPr lang="en-US" dirty="0" err="1"/>
              <a:t>Vorstellung</a:t>
            </a:r>
            <a:r>
              <a:rPr lang="en-US" dirty="0"/>
              <a:t> </a:t>
            </a:r>
            <a:r>
              <a:rPr lang="en-US" dirty="0" err="1"/>
              <a:t>Kursorganisation</a:t>
            </a:r>
            <a:r>
              <a:rPr lang="en-US" dirty="0"/>
              <a:t> / </a:t>
            </a:r>
            <a:r>
              <a:rPr lang="en-US" dirty="0" err="1"/>
              <a:t>Prüfungsteile</a:t>
            </a:r>
            <a:endParaRPr lang="en-US" dirty="0"/>
          </a:p>
          <a:p>
            <a:r>
              <a:rPr lang="en-US" dirty="0"/>
              <a:t> ⟶ </a:t>
            </a:r>
            <a:r>
              <a:rPr lang="en-US" dirty="0" err="1"/>
              <a:t>Themenvorstellung</a:t>
            </a:r>
            <a:endParaRPr lang="de-DE" dirty="0"/>
          </a:p>
        </p:txBody>
      </p:sp>
      <p:sp>
        <p:nvSpPr>
          <p:cNvPr id="4" name="Datumsplatzhalter 3">
            <a:extLst>
              <a:ext uri="{FF2B5EF4-FFF2-40B4-BE49-F238E27FC236}">
                <a16:creationId xmlns:a16="http://schemas.microsoft.com/office/drawing/2014/main" id="{86556434-1118-546C-4EDB-090AF538C61B}"/>
              </a:ext>
            </a:extLst>
          </p:cNvPr>
          <p:cNvSpPr>
            <a:spLocks noGrp="1"/>
          </p:cNvSpPr>
          <p:nvPr>
            <p:ph type="dt" sz="half" idx="10"/>
          </p:nvPr>
        </p:nvSpPr>
        <p:spPr/>
        <p:txBody>
          <a:bodyPr/>
          <a:lstStyle/>
          <a:p>
            <a:fld id="{52D68019-649A-F64D-8610-A39591A25493}" type="datetime1">
              <a:rPr lang="de-AT" smtClean="0"/>
              <a:t>01.10.24</a:t>
            </a:fld>
            <a:endParaRPr lang="de-AT" dirty="0"/>
          </a:p>
        </p:txBody>
      </p:sp>
      <p:sp>
        <p:nvSpPr>
          <p:cNvPr id="5" name="Fußzeilenplatzhalter 4">
            <a:extLst>
              <a:ext uri="{FF2B5EF4-FFF2-40B4-BE49-F238E27FC236}">
                <a16:creationId xmlns:a16="http://schemas.microsoft.com/office/drawing/2014/main" id="{7B9164C5-CAE1-2DAF-1DD7-5E2EDA3A0737}"/>
              </a:ext>
            </a:extLst>
          </p:cNvPr>
          <p:cNvSpPr>
            <a:spLocks noGrp="1"/>
          </p:cNvSpPr>
          <p:nvPr>
            <p:ph type="ftr" sz="quarter" idx="11"/>
          </p:nvPr>
        </p:nvSpPr>
        <p:spPr/>
        <p:txBody>
          <a:bodyPr/>
          <a:lstStyle/>
          <a:p>
            <a:r>
              <a:rPr lang="de-AT"/>
              <a:t>UV+SE AI-Werkstatt  – Einführung und Organisatorisches</a:t>
            </a:r>
            <a:endParaRPr lang="de-AT" dirty="0"/>
          </a:p>
        </p:txBody>
      </p:sp>
      <p:sp>
        <p:nvSpPr>
          <p:cNvPr id="6" name="Foliennummernplatzhalter 5">
            <a:extLst>
              <a:ext uri="{FF2B5EF4-FFF2-40B4-BE49-F238E27FC236}">
                <a16:creationId xmlns:a16="http://schemas.microsoft.com/office/drawing/2014/main" id="{B2B551E0-6B1F-7890-D760-FDD4D7F83020}"/>
              </a:ext>
            </a:extLst>
          </p:cNvPr>
          <p:cNvSpPr>
            <a:spLocks noGrp="1"/>
          </p:cNvSpPr>
          <p:nvPr>
            <p:ph type="sldNum" sz="quarter" idx="12"/>
          </p:nvPr>
        </p:nvSpPr>
        <p:spPr>
          <a:xfrm>
            <a:off x="209226" y="4879155"/>
            <a:ext cx="258998" cy="273844"/>
          </a:xfrm>
        </p:spPr>
        <p:txBody>
          <a:bodyPr/>
          <a:lstStyle/>
          <a:p>
            <a:fld id="{97849394-0141-4681-AEBD-833D9B3076DF}" type="slidenum">
              <a:rPr lang="de-AT" smtClean="0"/>
              <a:pPr/>
              <a:t>2</a:t>
            </a:fld>
            <a:endParaRPr lang="de-AT" dirty="0"/>
          </a:p>
        </p:txBody>
      </p:sp>
    </p:spTree>
    <p:extLst>
      <p:ext uri="{BB962C8B-B14F-4D97-AF65-F5344CB8AC3E}">
        <p14:creationId xmlns:p14="http://schemas.microsoft.com/office/powerpoint/2010/main" val="2377001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a:extLst>
              <a:ext uri="{FF2B5EF4-FFF2-40B4-BE49-F238E27FC236}">
                <a16:creationId xmlns:a16="http://schemas.microsoft.com/office/drawing/2014/main" id="{50AAFA9B-BB6D-34B7-1D7D-FC9C24401724}"/>
              </a:ext>
            </a:extLst>
          </p:cNvPr>
          <p:cNvSpPr>
            <a:spLocks noGrp="1"/>
          </p:cNvSpPr>
          <p:nvPr>
            <p:ph idx="1"/>
          </p:nvPr>
        </p:nvSpPr>
        <p:spPr/>
        <p:txBody>
          <a:bodyPr>
            <a:normAutofit/>
          </a:bodyPr>
          <a:lstStyle/>
          <a:p>
            <a:pPr>
              <a:spcBef>
                <a:spcPts val="2400"/>
              </a:spcBef>
            </a:pPr>
            <a:r>
              <a:rPr lang="de-DE" sz="2000" dirty="0"/>
              <a:t>UV und SE </a:t>
            </a:r>
            <a:r>
              <a:rPr lang="de-DE" sz="2000" dirty="0" err="1"/>
              <a:t>grds</a:t>
            </a:r>
            <a:r>
              <a:rPr lang="de-DE" sz="2000" dirty="0"/>
              <a:t>. miteinander verwoben</a:t>
            </a:r>
          </a:p>
          <a:p>
            <a:pPr>
              <a:spcBef>
                <a:spcPts val="2400"/>
              </a:spcBef>
            </a:pPr>
            <a:r>
              <a:rPr lang="de-DE" sz="2000" dirty="0">
                <a:solidFill>
                  <a:srgbClr val="4FBB51"/>
                </a:solidFill>
                <a:latin typeface="Helvetica Neue Medium" panose="02000503000000020004" pitchFamily="2" charset="0"/>
                <a:ea typeface="Helvetica Neue Medium" panose="02000503000000020004" pitchFamily="2" charset="0"/>
                <a:cs typeface="Helvetica Neue Medium" panose="02000503000000020004" pitchFamily="2" charset="0"/>
              </a:rPr>
              <a:t>2er od. 3er Teams</a:t>
            </a:r>
            <a:r>
              <a:rPr lang="de-DE" sz="1400" dirty="0">
                <a:solidFill>
                  <a:srgbClr val="4FBB51"/>
                </a:solidFill>
                <a:latin typeface="Helvetica Neue Medium" panose="02000503000000020004" pitchFamily="2" charset="0"/>
                <a:ea typeface="Helvetica Neue Medium" panose="02000503000000020004" pitchFamily="2" charset="0"/>
                <a:cs typeface="Helvetica Neue Medium" panose="02000503000000020004" pitchFamily="2" charset="0"/>
              </a:rPr>
              <a:t> </a:t>
            </a:r>
            <a:r>
              <a:rPr lang="de-DE" sz="2000" dirty="0"/>
              <a:t>bearbeiten je ein Thema zur realistischen Anwendung von AI-Verfahren in der Praxis</a:t>
            </a:r>
          </a:p>
          <a:p>
            <a:pPr>
              <a:spcBef>
                <a:spcPts val="2400"/>
              </a:spcBef>
            </a:pPr>
            <a:r>
              <a:rPr lang="de-DE" sz="2000" dirty="0"/>
              <a:t>Zu diesem Thema unterschiedliche Abgaben </a:t>
            </a:r>
            <a:br>
              <a:rPr lang="de-DE" sz="2000" dirty="0"/>
            </a:br>
            <a:r>
              <a:rPr lang="de-DE" sz="2000" dirty="0"/>
              <a:t>(Vorträge, Reports, … – später mehr)</a:t>
            </a:r>
          </a:p>
          <a:p>
            <a:pPr>
              <a:spcBef>
                <a:spcPts val="2400"/>
              </a:spcBef>
            </a:pPr>
            <a:r>
              <a:rPr lang="de-DE" sz="2000" dirty="0"/>
              <a:t>Für die Bearbeitung gilt: …</a:t>
            </a:r>
          </a:p>
        </p:txBody>
      </p:sp>
      <p:sp>
        <p:nvSpPr>
          <p:cNvPr id="6" name="Titel 5">
            <a:extLst>
              <a:ext uri="{FF2B5EF4-FFF2-40B4-BE49-F238E27FC236}">
                <a16:creationId xmlns:a16="http://schemas.microsoft.com/office/drawing/2014/main" id="{06B83853-09CC-AD08-F314-6695DB19F1CB}"/>
              </a:ext>
            </a:extLst>
          </p:cNvPr>
          <p:cNvSpPr>
            <a:spLocks noGrp="1"/>
          </p:cNvSpPr>
          <p:nvPr>
            <p:ph type="title"/>
          </p:nvPr>
        </p:nvSpPr>
        <p:spPr/>
        <p:txBody>
          <a:bodyPr/>
          <a:lstStyle/>
          <a:p>
            <a:r>
              <a:rPr lang="de-DE" dirty="0"/>
              <a:t>UV+SE AI-Werkstatt: Generelles Modell</a:t>
            </a:r>
          </a:p>
        </p:txBody>
      </p:sp>
      <p:sp>
        <p:nvSpPr>
          <p:cNvPr id="3" name="Datumsplatzhalter 2">
            <a:extLst>
              <a:ext uri="{FF2B5EF4-FFF2-40B4-BE49-F238E27FC236}">
                <a16:creationId xmlns:a16="http://schemas.microsoft.com/office/drawing/2014/main" id="{A67B6063-90D1-DBDA-9EB4-9F257A1BD2DB}"/>
              </a:ext>
            </a:extLst>
          </p:cNvPr>
          <p:cNvSpPr>
            <a:spLocks noGrp="1"/>
          </p:cNvSpPr>
          <p:nvPr>
            <p:ph type="dt" sz="half" idx="10"/>
          </p:nvPr>
        </p:nvSpPr>
        <p:spPr/>
        <p:txBody>
          <a:bodyPr/>
          <a:lstStyle/>
          <a:p>
            <a:fld id="{0C649E5D-BD1B-3341-95E1-A1D069C6E404}" type="datetime1">
              <a:rPr lang="de-AT" smtClean="0"/>
              <a:t>01.10.24</a:t>
            </a:fld>
            <a:endParaRPr lang="de-AT" dirty="0"/>
          </a:p>
        </p:txBody>
      </p:sp>
      <p:sp>
        <p:nvSpPr>
          <p:cNvPr id="4" name="Fußzeilenplatzhalter 3">
            <a:extLst>
              <a:ext uri="{FF2B5EF4-FFF2-40B4-BE49-F238E27FC236}">
                <a16:creationId xmlns:a16="http://schemas.microsoft.com/office/drawing/2014/main" id="{B1F42EEB-44CD-CEDE-9B84-59BCE88A0911}"/>
              </a:ext>
            </a:extLst>
          </p:cNvPr>
          <p:cNvSpPr>
            <a:spLocks noGrp="1"/>
          </p:cNvSpPr>
          <p:nvPr>
            <p:ph type="ftr" sz="quarter" idx="11"/>
          </p:nvPr>
        </p:nvSpPr>
        <p:spPr/>
        <p:txBody>
          <a:bodyPr/>
          <a:lstStyle/>
          <a:p>
            <a:r>
              <a:rPr lang="de-AT"/>
              <a:t>UV+SE AI-Werkstatt  – Einführung und Organisatorisches</a:t>
            </a:r>
            <a:endParaRPr lang="de-AT" dirty="0"/>
          </a:p>
        </p:txBody>
      </p:sp>
      <p:sp>
        <p:nvSpPr>
          <p:cNvPr id="5" name="Foliennummernplatzhalter 4">
            <a:extLst>
              <a:ext uri="{FF2B5EF4-FFF2-40B4-BE49-F238E27FC236}">
                <a16:creationId xmlns:a16="http://schemas.microsoft.com/office/drawing/2014/main" id="{079C2846-EB9D-B120-DA2E-0E3A247A8C1F}"/>
              </a:ext>
            </a:extLst>
          </p:cNvPr>
          <p:cNvSpPr>
            <a:spLocks noGrp="1"/>
          </p:cNvSpPr>
          <p:nvPr>
            <p:ph type="sldNum" sz="quarter" idx="12"/>
          </p:nvPr>
        </p:nvSpPr>
        <p:spPr/>
        <p:txBody>
          <a:bodyPr/>
          <a:lstStyle/>
          <a:p>
            <a:fld id="{97849394-0141-4681-AEBD-833D9B3076DF}" type="slidenum">
              <a:rPr lang="de-AT" smtClean="0"/>
              <a:pPr/>
              <a:t>3</a:t>
            </a:fld>
            <a:endParaRPr lang="de-AT" dirty="0"/>
          </a:p>
        </p:txBody>
      </p:sp>
    </p:spTree>
    <p:extLst>
      <p:ext uri="{BB962C8B-B14F-4D97-AF65-F5344CB8AC3E}">
        <p14:creationId xmlns:p14="http://schemas.microsoft.com/office/powerpoint/2010/main" val="3046228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36EBB0EE-2953-A194-3F54-A785D74A676E}"/>
              </a:ext>
            </a:extLst>
          </p:cNvPr>
          <p:cNvSpPr>
            <a:spLocks noGrp="1"/>
          </p:cNvSpPr>
          <p:nvPr>
            <p:ph type="title"/>
          </p:nvPr>
        </p:nvSpPr>
        <p:spPr/>
        <p:txBody>
          <a:bodyPr/>
          <a:lstStyle/>
          <a:p>
            <a:r>
              <a:rPr lang="de-DE" dirty="0"/>
              <a:t>Für alle Themen gilt:</a:t>
            </a:r>
          </a:p>
        </p:txBody>
      </p:sp>
      <p:sp>
        <p:nvSpPr>
          <p:cNvPr id="8" name="Inhaltsplatzhalter 7">
            <a:extLst>
              <a:ext uri="{FF2B5EF4-FFF2-40B4-BE49-F238E27FC236}">
                <a16:creationId xmlns:a16="http://schemas.microsoft.com/office/drawing/2014/main" id="{82E1DD59-3709-673E-6D14-4C09422A4135}"/>
              </a:ext>
            </a:extLst>
          </p:cNvPr>
          <p:cNvSpPr>
            <a:spLocks noGrp="1"/>
          </p:cNvSpPr>
          <p:nvPr>
            <p:ph idx="1"/>
          </p:nvPr>
        </p:nvSpPr>
        <p:spPr/>
        <p:txBody>
          <a:bodyPr>
            <a:normAutofit fontScale="92500" lnSpcReduction="10000"/>
          </a:bodyPr>
          <a:lstStyle/>
          <a:p>
            <a:pPr marL="0" indent="0">
              <a:buNone/>
            </a:pPr>
            <a:r>
              <a:rPr lang="de-DE" dirty="0">
                <a:latin typeface="Helvetica Neue Medium" panose="02000503000000020004" pitchFamily="2" charset="0"/>
                <a:ea typeface="Helvetica Neue Medium" panose="02000503000000020004" pitchFamily="2" charset="0"/>
                <a:cs typeface="Helvetica Neue Medium" panose="02000503000000020004" pitchFamily="2" charset="0"/>
              </a:rPr>
              <a:t>Realistisch:</a:t>
            </a:r>
            <a:br>
              <a:rPr lang="de-DE" dirty="0"/>
            </a:br>
            <a:r>
              <a:rPr lang="de-DE" dirty="0"/>
              <a:t>Ausdrücklich </a:t>
            </a:r>
            <a:r>
              <a:rPr lang="de-DE" dirty="0">
                <a:latin typeface="Helvetica Neue Medium" panose="02000503000000020004" pitchFamily="2" charset="0"/>
                <a:ea typeface="Helvetica Neue Medium" panose="02000503000000020004" pitchFamily="2" charset="0"/>
                <a:cs typeface="Helvetica Neue Medium" panose="02000503000000020004" pitchFamily="2" charset="0"/>
              </a:rPr>
              <a:t>nicht</a:t>
            </a:r>
            <a:r>
              <a:rPr lang="de-DE" dirty="0"/>
              <a:t> fundamentale Primitive, Basisalgorithmen etc. selbst nachimplementieren ⟶ Auf existierende </a:t>
            </a:r>
            <a:r>
              <a:rPr lang="de-DE" dirty="0">
                <a:solidFill>
                  <a:srgbClr val="4FBB51"/>
                </a:solidFill>
                <a:latin typeface="Helvetica Neue Medium" panose="02000503000000020004" pitchFamily="2" charset="0"/>
                <a:ea typeface="Helvetica Neue Medium" panose="02000503000000020004" pitchFamily="2" charset="0"/>
                <a:cs typeface="Helvetica Neue Medium" panose="02000503000000020004" pitchFamily="2" charset="0"/>
              </a:rPr>
              <a:t>Standard-Libraries, Basismodelle, usw. zurückgreifen </a:t>
            </a:r>
            <a:r>
              <a:rPr lang="de-DE" dirty="0"/>
              <a:t>und möglichst praxisnahe, KI-basierte Anwendungen umzusetzen </a:t>
            </a:r>
          </a:p>
          <a:p>
            <a:pPr marL="0" indent="0">
              <a:buNone/>
            </a:pPr>
            <a:r>
              <a:rPr lang="de-DE" dirty="0">
                <a:latin typeface="Helvetica Neue Medium" panose="02000503000000020004" pitchFamily="2" charset="0"/>
                <a:ea typeface="Helvetica Neue Medium" panose="02000503000000020004" pitchFamily="2" charset="0"/>
                <a:cs typeface="Helvetica Neue Medium" panose="02000503000000020004" pitchFamily="2" charset="0"/>
              </a:rPr>
              <a:t>Systemkontext:</a:t>
            </a:r>
            <a:br>
              <a:rPr lang="de-DE" dirty="0"/>
            </a:br>
            <a:r>
              <a:rPr lang="de-DE" dirty="0"/>
              <a:t>Bearbeitung im Kontext eines realistischen Systemkontextes mit konkretem Anwendungsbezug ⟶ Bearbeitung beinhaltet auch die Spezifikation des angenommenen </a:t>
            </a:r>
            <a:r>
              <a:rPr lang="de-DE" dirty="0">
                <a:solidFill>
                  <a:srgbClr val="4FBB51"/>
                </a:solidFill>
                <a:latin typeface="Helvetica Neue Medium" panose="02000503000000020004" pitchFamily="2" charset="0"/>
                <a:ea typeface="Helvetica Neue Medium" panose="02000503000000020004" pitchFamily="2" charset="0"/>
                <a:cs typeface="Helvetica Neue Medium" panose="02000503000000020004" pitchFamily="2" charset="0"/>
              </a:rPr>
              <a:t>Anwendungsszenarios</a:t>
            </a:r>
            <a:r>
              <a:rPr lang="de-DE" dirty="0"/>
              <a:t>. Umsetzung soll neben dem KI-Kern auch dessen </a:t>
            </a:r>
            <a:r>
              <a:rPr lang="de-DE" dirty="0">
                <a:solidFill>
                  <a:srgbClr val="4FBB51"/>
                </a:solidFill>
                <a:latin typeface="Helvetica Neue Medium" panose="02000503000000020004" pitchFamily="2" charset="0"/>
                <a:ea typeface="Helvetica Neue Medium" panose="02000503000000020004" pitchFamily="2" charset="0"/>
                <a:cs typeface="Helvetica Neue Medium" panose="02000503000000020004" pitchFamily="2" charset="0"/>
              </a:rPr>
              <a:t>stimmige Integration in größere Anwendungskontexte </a:t>
            </a:r>
            <a:r>
              <a:rPr lang="de-DE" dirty="0"/>
              <a:t>und entspr. Software Stacks realisieren</a:t>
            </a:r>
          </a:p>
          <a:p>
            <a:pPr marL="0" indent="0">
              <a:buNone/>
            </a:pPr>
            <a:r>
              <a:rPr lang="de-DE" dirty="0">
                <a:latin typeface="Helvetica Neue Medium" panose="02000503000000020004" pitchFamily="2" charset="0"/>
                <a:ea typeface="Helvetica Neue Medium" panose="02000503000000020004" pitchFamily="2" charset="0"/>
                <a:cs typeface="Helvetica Neue Medium" panose="02000503000000020004" pitchFamily="2" charset="0"/>
              </a:rPr>
              <a:t>Experimentelle Bewertung:</a:t>
            </a:r>
            <a:br>
              <a:rPr lang="de-DE" dirty="0"/>
            </a:br>
            <a:r>
              <a:rPr lang="de-DE" dirty="0"/>
              <a:t>Geeignete experimentelle Bewertungen (z.B. hinsichtlich </a:t>
            </a:r>
            <a:r>
              <a:rPr lang="de-DE" dirty="0">
                <a:solidFill>
                  <a:srgbClr val="4FBB51"/>
                </a:solidFill>
                <a:latin typeface="Helvetica Neue Medium" panose="02000503000000020004" pitchFamily="2" charset="0"/>
                <a:ea typeface="Helvetica Neue Medium" panose="02000503000000020004" pitchFamily="2" charset="0"/>
                <a:cs typeface="Helvetica Neue Medium" panose="02000503000000020004" pitchFamily="2" charset="0"/>
              </a:rPr>
              <a:t>Performance</a:t>
            </a:r>
            <a:r>
              <a:rPr lang="de-DE" dirty="0"/>
              <a:t> unter möglichst realistischen Umgebungen, </a:t>
            </a:r>
            <a:r>
              <a:rPr lang="de-DE" dirty="0">
                <a:solidFill>
                  <a:srgbClr val="4FBB51"/>
                </a:solidFill>
                <a:latin typeface="Helvetica Neue Medium" panose="02000503000000020004" pitchFamily="2" charset="0"/>
                <a:ea typeface="Helvetica Neue Medium" panose="02000503000000020004" pitchFamily="2" charset="0"/>
                <a:cs typeface="Helvetica Neue Medium" panose="02000503000000020004" pitchFamily="2" charset="0"/>
              </a:rPr>
              <a:t>Auswirkungen ausgewählter Parameter </a:t>
            </a:r>
            <a:r>
              <a:rPr lang="de-DE" dirty="0"/>
              <a:t>wie LLM-Größe, …) als integraler Bestandteil einer erfolgreichen Bearbeitung</a:t>
            </a:r>
          </a:p>
        </p:txBody>
      </p:sp>
      <p:sp>
        <p:nvSpPr>
          <p:cNvPr id="4" name="Datumsplatzhalter 3">
            <a:extLst>
              <a:ext uri="{FF2B5EF4-FFF2-40B4-BE49-F238E27FC236}">
                <a16:creationId xmlns:a16="http://schemas.microsoft.com/office/drawing/2014/main" id="{53326E45-3BC3-D210-EA18-63A5BF0A5915}"/>
              </a:ext>
            </a:extLst>
          </p:cNvPr>
          <p:cNvSpPr>
            <a:spLocks noGrp="1"/>
          </p:cNvSpPr>
          <p:nvPr>
            <p:ph type="dt" sz="half" idx="10"/>
          </p:nvPr>
        </p:nvSpPr>
        <p:spPr/>
        <p:txBody>
          <a:bodyPr/>
          <a:lstStyle/>
          <a:p>
            <a:fld id="{376B1A7F-D62A-3146-B0A8-B8245C74C271}" type="datetime1">
              <a:rPr lang="de-AT" smtClean="0"/>
              <a:t>01.10.24</a:t>
            </a:fld>
            <a:endParaRPr lang="de-AT" dirty="0"/>
          </a:p>
        </p:txBody>
      </p:sp>
      <p:sp>
        <p:nvSpPr>
          <p:cNvPr id="5" name="Fußzeilenplatzhalter 4">
            <a:extLst>
              <a:ext uri="{FF2B5EF4-FFF2-40B4-BE49-F238E27FC236}">
                <a16:creationId xmlns:a16="http://schemas.microsoft.com/office/drawing/2014/main" id="{3ACFB206-4222-837E-BE9B-2A26AC24D65E}"/>
              </a:ext>
            </a:extLst>
          </p:cNvPr>
          <p:cNvSpPr>
            <a:spLocks noGrp="1"/>
          </p:cNvSpPr>
          <p:nvPr>
            <p:ph type="ftr" sz="quarter" idx="11"/>
          </p:nvPr>
        </p:nvSpPr>
        <p:spPr/>
        <p:txBody>
          <a:bodyPr/>
          <a:lstStyle/>
          <a:p>
            <a:r>
              <a:rPr lang="de-AT"/>
              <a:t>UV+SE AI-Werkstatt  – Einführung und Organisatorisches</a:t>
            </a:r>
            <a:endParaRPr lang="de-AT" dirty="0"/>
          </a:p>
        </p:txBody>
      </p:sp>
      <p:sp>
        <p:nvSpPr>
          <p:cNvPr id="6" name="Foliennummernplatzhalter 5">
            <a:extLst>
              <a:ext uri="{FF2B5EF4-FFF2-40B4-BE49-F238E27FC236}">
                <a16:creationId xmlns:a16="http://schemas.microsoft.com/office/drawing/2014/main" id="{6A3B6FC0-1F06-D99D-1CCE-AA37F8F1A8A4}"/>
              </a:ext>
            </a:extLst>
          </p:cNvPr>
          <p:cNvSpPr>
            <a:spLocks noGrp="1"/>
          </p:cNvSpPr>
          <p:nvPr>
            <p:ph type="sldNum" sz="quarter" idx="12"/>
          </p:nvPr>
        </p:nvSpPr>
        <p:spPr/>
        <p:txBody>
          <a:bodyPr/>
          <a:lstStyle/>
          <a:p>
            <a:fld id="{97849394-0141-4681-AEBD-833D9B3076DF}" type="slidenum">
              <a:rPr lang="de-AT" smtClean="0"/>
              <a:pPr/>
              <a:t>4</a:t>
            </a:fld>
            <a:endParaRPr lang="de-AT" dirty="0"/>
          </a:p>
        </p:txBody>
      </p:sp>
    </p:spTree>
    <p:extLst>
      <p:ext uri="{BB962C8B-B14F-4D97-AF65-F5344CB8AC3E}">
        <p14:creationId xmlns:p14="http://schemas.microsoft.com/office/powerpoint/2010/main" val="268165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F57F2B-8ACA-9BFD-D344-4A75C34CD93A}"/>
              </a:ext>
            </a:extLst>
          </p:cNvPr>
          <p:cNvSpPr>
            <a:spLocks noGrp="1"/>
          </p:cNvSpPr>
          <p:nvPr>
            <p:ph type="title"/>
          </p:nvPr>
        </p:nvSpPr>
        <p:spPr/>
        <p:txBody>
          <a:bodyPr/>
          <a:lstStyle/>
          <a:p>
            <a:r>
              <a:rPr lang="de-DE" b="1" dirty="0">
                <a:latin typeface="Helvetica Neue" panose="02000503000000020004" pitchFamily="2" charset="0"/>
                <a:ea typeface="Helvetica Neue" panose="02000503000000020004" pitchFamily="2" charset="0"/>
                <a:cs typeface="Helvetica Neue" panose="02000503000000020004" pitchFamily="2" charset="0"/>
              </a:rPr>
              <a:t>Thema 1</a:t>
            </a:r>
            <a:r>
              <a:rPr lang="de-DE" dirty="0"/>
              <a:t>: Wie </a:t>
            </a:r>
            <a:r>
              <a:rPr lang="de-DE" dirty="0" err="1"/>
              <a:t>biased</a:t>
            </a:r>
            <a:r>
              <a:rPr lang="de-DE" dirty="0"/>
              <a:t> sind vortrainierte LLMs?</a:t>
            </a:r>
          </a:p>
        </p:txBody>
      </p:sp>
      <p:sp>
        <p:nvSpPr>
          <p:cNvPr id="4" name="Datumsplatzhalter 3">
            <a:extLst>
              <a:ext uri="{FF2B5EF4-FFF2-40B4-BE49-F238E27FC236}">
                <a16:creationId xmlns:a16="http://schemas.microsoft.com/office/drawing/2014/main" id="{97FECF36-F516-8069-E3ED-DCA0823B660E}"/>
              </a:ext>
            </a:extLst>
          </p:cNvPr>
          <p:cNvSpPr>
            <a:spLocks noGrp="1"/>
          </p:cNvSpPr>
          <p:nvPr>
            <p:ph type="dt" sz="half" idx="10"/>
          </p:nvPr>
        </p:nvSpPr>
        <p:spPr/>
        <p:txBody>
          <a:bodyPr/>
          <a:lstStyle/>
          <a:p>
            <a:fld id="{E00E9F70-85C9-7B45-8C46-19AC6DF473A7}" type="datetime1">
              <a:rPr lang="de-AT" smtClean="0"/>
              <a:t>01.10.24</a:t>
            </a:fld>
            <a:endParaRPr lang="de-AT" dirty="0"/>
          </a:p>
        </p:txBody>
      </p:sp>
      <p:sp>
        <p:nvSpPr>
          <p:cNvPr id="5" name="Fußzeilenplatzhalter 4">
            <a:extLst>
              <a:ext uri="{FF2B5EF4-FFF2-40B4-BE49-F238E27FC236}">
                <a16:creationId xmlns:a16="http://schemas.microsoft.com/office/drawing/2014/main" id="{14ED0BD3-29D0-D818-A24A-D3DB73925077}"/>
              </a:ext>
            </a:extLst>
          </p:cNvPr>
          <p:cNvSpPr>
            <a:spLocks noGrp="1"/>
          </p:cNvSpPr>
          <p:nvPr>
            <p:ph type="ftr" sz="quarter" idx="11"/>
          </p:nvPr>
        </p:nvSpPr>
        <p:spPr/>
        <p:txBody>
          <a:bodyPr/>
          <a:lstStyle/>
          <a:p>
            <a:r>
              <a:rPr lang="de-AT"/>
              <a:t>UV+SE AI-Werkstatt  – Einführung und Organisatorisches</a:t>
            </a:r>
            <a:endParaRPr lang="de-AT" dirty="0"/>
          </a:p>
        </p:txBody>
      </p:sp>
      <p:sp>
        <p:nvSpPr>
          <p:cNvPr id="6" name="Foliennummernplatzhalter 5">
            <a:extLst>
              <a:ext uri="{FF2B5EF4-FFF2-40B4-BE49-F238E27FC236}">
                <a16:creationId xmlns:a16="http://schemas.microsoft.com/office/drawing/2014/main" id="{1BD3DE87-BA20-9485-F2E4-56568E3C1506}"/>
              </a:ext>
            </a:extLst>
          </p:cNvPr>
          <p:cNvSpPr>
            <a:spLocks noGrp="1"/>
          </p:cNvSpPr>
          <p:nvPr>
            <p:ph type="sldNum" sz="quarter" idx="12"/>
          </p:nvPr>
        </p:nvSpPr>
        <p:spPr/>
        <p:txBody>
          <a:bodyPr/>
          <a:lstStyle/>
          <a:p>
            <a:fld id="{97849394-0141-4681-AEBD-833D9B3076DF}" type="slidenum">
              <a:rPr lang="de-AT" smtClean="0"/>
              <a:pPr/>
              <a:t>5</a:t>
            </a:fld>
            <a:endParaRPr lang="de-AT" dirty="0"/>
          </a:p>
        </p:txBody>
      </p:sp>
      <p:pic>
        <p:nvPicPr>
          <p:cNvPr id="1026" name="Picture 2" descr="Unraveling the Link Between Translations and Gender Bias in LLMs">
            <a:extLst>
              <a:ext uri="{FF2B5EF4-FFF2-40B4-BE49-F238E27FC236}">
                <a16:creationId xmlns:a16="http://schemas.microsoft.com/office/drawing/2014/main" id="{DAFE4A6A-3873-D0C3-19BF-BC5BAD01F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26" y="1051272"/>
            <a:ext cx="3066114" cy="16097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Grafik 8">
            <a:extLst>
              <a:ext uri="{FF2B5EF4-FFF2-40B4-BE49-F238E27FC236}">
                <a16:creationId xmlns:a16="http://schemas.microsoft.com/office/drawing/2014/main" id="{5465FD8F-A01A-C328-4E73-07F55D923C4B}"/>
              </a:ext>
            </a:extLst>
          </p:cNvPr>
          <p:cNvPicPr>
            <a:picLocks noChangeAspect="1"/>
          </p:cNvPicPr>
          <p:nvPr/>
        </p:nvPicPr>
        <p:blipFill>
          <a:blip r:embed="rId3"/>
          <a:stretch>
            <a:fillRect/>
          </a:stretch>
        </p:blipFill>
        <p:spPr>
          <a:xfrm>
            <a:off x="1280691" y="2518102"/>
            <a:ext cx="5112675" cy="2184345"/>
          </a:xfrm>
          <a:prstGeom prst="rect">
            <a:avLst/>
          </a:prstGeom>
          <a:ln>
            <a:solidFill>
              <a:schemeClr val="tx1"/>
            </a:solidFill>
          </a:ln>
        </p:spPr>
      </p:pic>
      <p:sp>
        <p:nvSpPr>
          <p:cNvPr id="10" name="Textfeld 9">
            <a:extLst>
              <a:ext uri="{FF2B5EF4-FFF2-40B4-BE49-F238E27FC236}">
                <a16:creationId xmlns:a16="http://schemas.microsoft.com/office/drawing/2014/main" id="{2DA29FF9-7C42-8315-7FA2-21165DF76080}"/>
              </a:ext>
            </a:extLst>
          </p:cNvPr>
          <p:cNvSpPr txBox="1"/>
          <p:nvPr/>
        </p:nvSpPr>
        <p:spPr>
          <a:xfrm>
            <a:off x="1176454" y="4650623"/>
            <a:ext cx="5727850" cy="246221"/>
          </a:xfrm>
          <a:prstGeom prst="rect">
            <a:avLst/>
          </a:prstGeom>
          <a:noFill/>
        </p:spPr>
        <p:txBody>
          <a:bodyPr wrap="none" rtlCol="0">
            <a:spAutoFit/>
          </a:bodyPr>
          <a:lstStyle/>
          <a:p>
            <a:r>
              <a:rPr lang="de-DE" sz="1000" dirty="0">
                <a:latin typeface="Helvetica Neue Light" panose="02000403000000020004" pitchFamily="2" charset="0"/>
                <a:ea typeface="Helvetica Neue Light" panose="02000403000000020004" pitchFamily="2" charset="0"/>
              </a:rPr>
              <a:t>Bloomberg </a:t>
            </a:r>
            <a:r>
              <a:rPr lang="de-DE" sz="1000" dirty="0" err="1">
                <a:latin typeface="Helvetica Neue Light" panose="02000403000000020004" pitchFamily="2" charset="0"/>
                <a:ea typeface="Helvetica Neue Light" panose="02000403000000020004" pitchFamily="2" charset="0"/>
              </a:rPr>
              <a:t>testing</a:t>
            </a:r>
            <a:r>
              <a:rPr lang="de-DE" sz="1000" dirty="0">
                <a:latin typeface="Helvetica Neue Light" panose="02000403000000020004" pitchFamily="2" charset="0"/>
                <a:ea typeface="Helvetica Neue Light" panose="02000403000000020004" pitchFamily="2" charset="0"/>
              </a:rPr>
              <a:t> </a:t>
            </a:r>
            <a:r>
              <a:rPr lang="de-DE" sz="1000" dirty="0" err="1">
                <a:latin typeface="Helvetica Neue Light" panose="02000403000000020004" pitchFamily="2" charset="0"/>
                <a:ea typeface="Helvetica Neue Light" panose="02000403000000020004" pitchFamily="2" charset="0"/>
              </a:rPr>
              <a:t>Stable</a:t>
            </a:r>
            <a:r>
              <a:rPr lang="de-DE" sz="1000" dirty="0">
                <a:latin typeface="Helvetica Neue Light" panose="02000403000000020004" pitchFamily="2" charset="0"/>
                <a:ea typeface="Helvetica Neue Light" panose="02000403000000020004" pitchFamily="2" charset="0"/>
              </a:rPr>
              <a:t> Diffusion - https://</a:t>
            </a:r>
            <a:r>
              <a:rPr lang="de-DE" sz="1000" dirty="0" err="1">
                <a:latin typeface="Helvetica Neue Light" panose="02000403000000020004" pitchFamily="2" charset="0"/>
                <a:ea typeface="Helvetica Neue Light" panose="02000403000000020004" pitchFamily="2" charset="0"/>
              </a:rPr>
              <a:t>www.bloomberg.com</a:t>
            </a:r>
            <a:r>
              <a:rPr lang="de-DE" sz="1000" dirty="0">
                <a:latin typeface="Helvetica Neue Light" panose="02000403000000020004" pitchFamily="2" charset="0"/>
                <a:ea typeface="Helvetica Neue Light" panose="02000403000000020004" pitchFamily="2" charset="0"/>
              </a:rPr>
              <a:t>/</a:t>
            </a:r>
            <a:r>
              <a:rPr lang="de-DE" sz="1000" dirty="0" err="1">
                <a:latin typeface="Helvetica Neue Light" panose="02000403000000020004" pitchFamily="2" charset="0"/>
                <a:ea typeface="Helvetica Neue Light" panose="02000403000000020004" pitchFamily="2" charset="0"/>
              </a:rPr>
              <a:t>graphics</a:t>
            </a:r>
            <a:r>
              <a:rPr lang="de-DE" sz="1000" dirty="0">
                <a:latin typeface="Helvetica Neue Light" panose="02000403000000020004" pitchFamily="2" charset="0"/>
                <a:ea typeface="Helvetica Neue Light" panose="02000403000000020004" pitchFamily="2" charset="0"/>
              </a:rPr>
              <a:t>/2023-generative-ai-bias/</a:t>
            </a:r>
          </a:p>
        </p:txBody>
      </p:sp>
      <p:pic>
        <p:nvPicPr>
          <p:cNvPr id="1028" name="Picture 4" descr="ChatGPT's top 3 negative college stereotypes graph ">
            <a:extLst>
              <a:ext uri="{FF2B5EF4-FFF2-40B4-BE49-F238E27FC236}">
                <a16:creationId xmlns:a16="http://schemas.microsoft.com/office/drawing/2014/main" id="{8CFE7666-A09B-FB64-6415-EA8A424A2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479" y="1224332"/>
            <a:ext cx="3917795" cy="195889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1640721C-6392-1DDC-3883-AEE55D09014A}"/>
              </a:ext>
            </a:extLst>
          </p:cNvPr>
          <p:cNvSpPr txBox="1"/>
          <p:nvPr/>
        </p:nvSpPr>
        <p:spPr>
          <a:xfrm>
            <a:off x="4887479" y="824222"/>
            <a:ext cx="3328412" cy="553998"/>
          </a:xfrm>
          <a:prstGeom prst="rect">
            <a:avLst/>
          </a:prstGeom>
          <a:noFill/>
        </p:spPr>
        <p:txBody>
          <a:bodyPr wrap="square" rtlCol="0">
            <a:spAutoFit/>
          </a:bodyPr>
          <a:lstStyle/>
          <a:p>
            <a:r>
              <a:rPr lang="de-DE" sz="1000" dirty="0">
                <a:latin typeface="Helvetica Neue Light" panose="02000403000000020004" pitchFamily="2" charset="0"/>
                <a:ea typeface="Helvetica Neue Light" panose="02000403000000020004" pitchFamily="2" charset="0"/>
                <a:hlinkClick r:id="rId5"/>
              </a:rPr>
              <a:t>https://textio.com/blog/mindful-ai-crafting-prompts-to-mitigate-the-bias-in-generative-ai</a:t>
            </a:r>
            <a:endParaRPr lang="de-DE" sz="1000" dirty="0">
              <a:latin typeface="Helvetica Neue Light" panose="02000403000000020004" pitchFamily="2" charset="0"/>
              <a:ea typeface="Helvetica Neue Light" panose="02000403000000020004" pitchFamily="2" charset="0"/>
            </a:endParaRPr>
          </a:p>
          <a:p>
            <a:endParaRPr lang="de-DE" sz="10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2915967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9651F-CAAB-0B6B-62AF-0D47FCB8A6F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49ECAA-3C6C-2832-A523-24B924ACA0C0}"/>
              </a:ext>
            </a:extLst>
          </p:cNvPr>
          <p:cNvSpPr>
            <a:spLocks noGrp="1"/>
          </p:cNvSpPr>
          <p:nvPr>
            <p:ph type="title"/>
          </p:nvPr>
        </p:nvSpPr>
        <p:spPr/>
        <p:txBody>
          <a:bodyPr/>
          <a:lstStyle/>
          <a:p>
            <a:r>
              <a:rPr lang="de-DE" b="1" dirty="0">
                <a:latin typeface="Helvetica Neue" panose="02000503000000020004" pitchFamily="2" charset="0"/>
                <a:ea typeface="Helvetica Neue" panose="02000503000000020004" pitchFamily="2" charset="0"/>
                <a:cs typeface="Helvetica Neue" panose="02000503000000020004" pitchFamily="2" charset="0"/>
              </a:rPr>
              <a:t>Thema 1 </a:t>
            </a:r>
            <a:r>
              <a:rPr lang="de-DE" dirty="0"/>
              <a:t>: Wie </a:t>
            </a:r>
            <a:r>
              <a:rPr lang="de-DE" dirty="0" err="1"/>
              <a:t>biased</a:t>
            </a:r>
            <a:r>
              <a:rPr lang="de-DE" dirty="0"/>
              <a:t> sind vortrainierte LLMs?</a:t>
            </a:r>
          </a:p>
        </p:txBody>
      </p:sp>
      <p:sp>
        <p:nvSpPr>
          <p:cNvPr id="3" name="Inhaltsplatzhalter 2">
            <a:extLst>
              <a:ext uri="{FF2B5EF4-FFF2-40B4-BE49-F238E27FC236}">
                <a16:creationId xmlns:a16="http://schemas.microsoft.com/office/drawing/2014/main" id="{5115AB1A-39DE-1306-4D27-28DF6C9F79C4}"/>
              </a:ext>
            </a:extLst>
          </p:cNvPr>
          <p:cNvSpPr>
            <a:spLocks noGrp="1"/>
          </p:cNvSpPr>
          <p:nvPr>
            <p:ph idx="1"/>
          </p:nvPr>
        </p:nvSpPr>
        <p:spPr/>
        <p:txBody>
          <a:bodyPr>
            <a:normAutofit/>
          </a:bodyPr>
          <a:lstStyle/>
          <a:p>
            <a:pPr marL="0" indent="0">
              <a:buNone/>
            </a:pPr>
            <a:r>
              <a:rPr lang="de-DE" sz="1400" dirty="0">
                <a:latin typeface="Helvetica Neue Medium" panose="02000503000000020004" pitchFamily="2" charset="0"/>
                <a:ea typeface="Helvetica Neue Medium" panose="02000503000000020004" pitchFamily="2" charset="0"/>
                <a:cs typeface="Helvetica Neue Medium" panose="02000503000000020004" pitchFamily="2" charset="0"/>
              </a:rPr>
              <a:t>Aufgabe:</a:t>
            </a:r>
          </a:p>
          <a:p>
            <a:r>
              <a:rPr lang="de-DE" sz="1400" dirty="0"/>
              <a:t>Finden und skizzieren Sie einen LLM-Anwendungsfall, in dem mindestens 3 möglichst unterschiedliche Bias-Risiken bestehen. </a:t>
            </a:r>
          </a:p>
          <a:p>
            <a:r>
              <a:rPr lang="de-DE" sz="1400" dirty="0"/>
              <a:t>Demonstrieren Sie die unerwünschten Auswirkungen dieser </a:t>
            </a:r>
            <a:r>
              <a:rPr lang="de-DE" sz="1400" dirty="0" err="1"/>
              <a:t>Biases</a:t>
            </a:r>
            <a:r>
              <a:rPr lang="de-DE" sz="1400" dirty="0"/>
              <a:t> in einem realistischen Anwendungsfall. </a:t>
            </a:r>
          </a:p>
          <a:p>
            <a:r>
              <a:rPr lang="de-DE" sz="1400" dirty="0"/>
              <a:t>Designen Sie einen Ansatz, mit dem sich die </a:t>
            </a:r>
            <a:r>
              <a:rPr lang="de-DE" sz="1400" dirty="0" err="1"/>
              <a:t>Biases</a:t>
            </a:r>
            <a:r>
              <a:rPr lang="de-DE" sz="1400" dirty="0"/>
              <a:t> für mindestens drei unterschiedliche LLMs experimentell bewerten lassen. Finden oder Erstellen Sie ein hierzu geeignetes Test-Datenset und führen Sie die experimentellen Bewertungen durch.</a:t>
            </a:r>
          </a:p>
          <a:p>
            <a:pPr marL="0" indent="0">
              <a:buNone/>
            </a:pPr>
            <a:r>
              <a:rPr lang="de-DE" sz="1400" dirty="0">
                <a:latin typeface="Helvetica Neue Medium" panose="02000503000000020004" pitchFamily="2" charset="0"/>
                <a:ea typeface="Helvetica Neue Medium" panose="02000503000000020004" pitchFamily="2" charset="0"/>
                <a:cs typeface="Helvetica Neue Medium" panose="02000503000000020004" pitchFamily="2" charset="0"/>
              </a:rPr>
              <a:t>Stretch-Goal:</a:t>
            </a:r>
          </a:p>
          <a:p>
            <a:r>
              <a:rPr lang="de-DE" sz="1400" dirty="0"/>
              <a:t>Lassen sich die betrachteten Modelle durch Nachtrainieren mit geeigneten Daten  “de-</a:t>
            </a:r>
            <a:r>
              <a:rPr lang="de-DE" sz="1400" dirty="0" err="1"/>
              <a:t>biasen</a:t>
            </a:r>
            <a:r>
              <a:rPr lang="de-DE" sz="1400" dirty="0"/>
              <a:t>”? Was ist dafür notwendig? Wie erfolgreich ist dies? Welche möglichen negativen Auswirkungen entstehen dadurch?</a:t>
            </a:r>
          </a:p>
        </p:txBody>
      </p:sp>
      <p:sp>
        <p:nvSpPr>
          <p:cNvPr id="4" name="Datumsplatzhalter 3">
            <a:extLst>
              <a:ext uri="{FF2B5EF4-FFF2-40B4-BE49-F238E27FC236}">
                <a16:creationId xmlns:a16="http://schemas.microsoft.com/office/drawing/2014/main" id="{54F0DD44-062F-19C6-6A89-131CFF549360}"/>
              </a:ext>
            </a:extLst>
          </p:cNvPr>
          <p:cNvSpPr>
            <a:spLocks noGrp="1"/>
          </p:cNvSpPr>
          <p:nvPr>
            <p:ph type="dt" sz="half" idx="10"/>
          </p:nvPr>
        </p:nvSpPr>
        <p:spPr/>
        <p:txBody>
          <a:bodyPr/>
          <a:lstStyle/>
          <a:p>
            <a:fld id="{E00E9F70-85C9-7B45-8C46-19AC6DF473A7}" type="datetime1">
              <a:rPr lang="de-AT" smtClean="0"/>
              <a:t>01.10.24</a:t>
            </a:fld>
            <a:endParaRPr lang="de-AT" dirty="0"/>
          </a:p>
        </p:txBody>
      </p:sp>
      <p:sp>
        <p:nvSpPr>
          <p:cNvPr id="5" name="Fußzeilenplatzhalter 4">
            <a:extLst>
              <a:ext uri="{FF2B5EF4-FFF2-40B4-BE49-F238E27FC236}">
                <a16:creationId xmlns:a16="http://schemas.microsoft.com/office/drawing/2014/main" id="{964E9251-B3AD-0F23-12E2-71A7A8235131}"/>
              </a:ext>
            </a:extLst>
          </p:cNvPr>
          <p:cNvSpPr>
            <a:spLocks noGrp="1"/>
          </p:cNvSpPr>
          <p:nvPr>
            <p:ph type="ftr" sz="quarter" idx="11"/>
          </p:nvPr>
        </p:nvSpPr>
        <p:spPr/>
        <p:txBody>
          <a:bodyPr/>
          <a:lstStyle/>
          <a:p>
            <a:r>
              <a:rPr lang="de-AT"/>
              <a:t>UV+SE AI-Werkstatt  – Einführung und Organisatorisches</a:t>
            </a:r>
            <a:endParaRPr lang="de-AT" dirty="0"/>
          </a:p>
        </p:txBody>
      </p:sp>
      <p:sp>
        <p:nvSpPr>
          <p:cNvPr id="6" name="Foliennummernplatzhalter 5">
            <a:extLst>
              <a:ext uri="{FF2B5EF4-FFF2-40B4-BE49-F238E27FC236}">
                <a16:creationId xmlns:a16="http://schemas.microsoft.com/office/drawing/2014/main" id="{11A4EF2C-CBE8-474E-03ED-4B58D44627A9}"/>
              </a:ext>
            </a:extLst>
          </p:cNvPr>
          <p:cNvSpPr>
            <a:spLocks noGrp="1"/>
          </p:cNvSpPr>
          <p:nvPr>
            <p:ph type="sldNum" sz="quarter" idx="12"/>
          </p:nvPr>
        </p:nvSpPr>
        <p:spPr/>
        <p:txBody>
          <a:bodyPr/>
          <a:lstStyle/>
          <a:p>
            <a:fld id="{97849394-0141-4681-AEBD-833D9B3076DF}" type="slidenum">
              <a:rPr lang="de-AT" smtClean="0"/>
              <a:pPr/>
              <a:t>6</a:t>
            </a:fld>
            <a:endParaRPr lang="de-AT" dirty="0"/>
          </a:p>
        </p:txBody>
      </p:sp>
    </p:spTree>
    <p:extLst>
      <p:ext uri="{BB962C8B-B14F-4D97-AF65-F5344CB8AC3E}">
        <p14:creationId xmlns:p14="http://schemas.microsoft.com/office/powerpoint/2010/main" val="2563811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320B-3551-506A-068C-B06731D1486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69A333C-9E9C-6547-B31A-F3D21486914B}"/>
              </a:ext>
            </a:extLst>
          </p:cNvPr>
          <p:cNvSpPr>
            <a:spLocks noGrp="1"/>
          </p:cNvSpPr>
          <p:nvPr>
            <p:ph type="title"/>
          </p:nvPr>
        </p:nvSpPr>
        <p:spPr/>
        <p:txBody>
          <a:bodyPr/>
          <a:lstStyle/>
          <a:p>
            <a:r>
              <a:rPr lang="de-DE" b="1" dirty="0">
                <a:latin typeface="Helvetica Neue" panose="02000503000000020004" pitchFamily="2" charset="0"/>
                <a:ea typeface="Helvetica Neue" panose="02000503000000020004" pitchFamily="2" charset="0"/>
                <a:cs typeface="Helvetica Neue" panose="02000503000000020004" pitchFamily="2" charset="0"/>
              </a:rPr>
              <a:t>Thema 2</a:t>
            </a:r>
            <a:r>
              <a:rPr lang="de-DE" dirty="0"/>
              <a:t>: Datenschutzfreundliche KI-Nutzung</a:t>
            </a:r>
          </a:p>
        </p:txBody>
      </p:sp>
      <p:sp>
        <p:nvSpPr>
          <p:cNvPr id="4" name="Datumsplatzhalter 3">
            <a:extLst>
              <a:ext uri="{FF2B5EF4-FFF2-40B4-BE49-F238E27FC236}">
                <a16:creationId xmlns:a16="http://schemas.microsoft.com/office/drawing/2014/main" id="{17183163-76AD-FF2A-8201-32AF0E71A6D0}"/>
              </a:ext>
            </a:extLst>
          </p:cNvPr>
          <p:cNvSpPr>
            <a:spLocks noGrp="1"/>
          </p:cNvSpPr>
          <p:nvPr>
            <p:ph type="dt" sz="half" idx="10"/>
          </p:nvPr>
        </p:nvSpPr>
        <p:spPr/>
        <p:txBody>
          <a:bodyPr/>
          <a:lstStyle/>
          <a:p>
            <a:fld id="{E00E9F70-85C9-7B45-8C46-19AC6DF473A7}" type="datetime1">
              <a:rPr lang="de-AT" smtClean="0"/>
              <a:t>01.10.24</a:t>
            </a:fld>
            <a:endParaRPr lang="de-AT" dirty="0"/>
          </a:p>
        </p:txBody>
      </p:sp>
      <p:sp>
        <p:nvSpPr>
          <p:cNvPr id="5" name="Fußzeilenplatzhalter 4">
            <a:extLst>
              <a:ext uri="{FF2B5EF4-FFF2-40B4-BE49-F238E27FC236}">
                <a16:creationId xmlns:a16="http://schemas.microsoft.com/office/drawing/2014/main" id="{7161C26B-D2B9-2B52-35CF-D4807DF78370}"/>
              </a:ext>
            </a:extLst>
          </p:cNvPr>
          <p:cNvSpPr>
            <a:spLocks noGrp="1"/>
          </p:cNvSpPr>
          <p:nvPr>
            <p:ph type="ftr" sz="quarter" idx="11"/>
          </p:nvPr>
        </p:nvSpPr>
        <p:spPr/>
        <p:txBody>
          <a:bodyPr/>
          <a:lstStyle/>
          <a:p>
            <a:r>
              <a:rPr lang="de-AT"/>
              <a:t>UV+SE AI-Werkstatt  – Einführung und Organisatorisches</a:t>
            </a:r>
            <a:endParaRPr lang="de-AT" dirty="0"/>
          </a:p>
        </p:txBody>
      </p:sp>
      <p:sp>
        <p:nvSpPr>
          <p:cNvPr id="6" name="Foliennummernplatzhalter 5">
            <a:extLst>
              <a:ext uri="{FF2B5EF4-FFF2-40B4-BE49-F238E27FC236}">
                <a16:creationId xmlns:a16="http://schemas.microsoft.com/office/drawing/2014/main" id="{81FD2520-9630-5DC8-D525-1FCABA2CA141}"/>
              </a:ext>
            </a:extLst>
          </p:cNvPr>
          <p:cNvSpPr>
            <a:spLocks noGrp="1"/>
          </p:cNvSpPr>
          <p:nvPr>
            <p:ph type="sldNum" sz="quarter" idx="12"/>
          </p:nvPr>
        </p:nvSpPr>
        <p:spPr/>
        <p:txBody>
          <a:bodyPr/>
          <a:lstStyle/>
          <a:p>
            <a:fld id="{97849394-0141-4681-AEBD-833D9B3076DF}" type="slidenum">
              <a:rPr lang="de-AT" smtClean="0"/>
              <a:pPr/>
              <a:t>7</a:t>
            </a:fld>
            <a:endParaRPr lang="de-AT" dirty="0"/>
          </a:p>
        </p:txBody>
      </p:sp>
      <p:pic>
        <p:nvPicPr>
          <p:cNvPr id="2050" name="Picture 2" descr="Orchestrating PyTorch ML Workflows on Vertex AI Pipelines | Google Cloud  Blog">
            <a:extLst>
              <a:ext uri="{FF2B5EF4-FFF2-40B4-BE49-F238E27FC236}">
                <a16:creationId xmlns:a16="http://schemas.microsoft.com/office/drawing/2014/main" id="{DFB39895-36E8-234B-9132-769759AD6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5475"/>
            <a:ext cx="9144000" cy="1350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ildergebnis für anonymity">
            <a:extLst>
              <a:ext uri="{FF2B5EF4-FFF2-40B4-BE49-F238E27FC236}">
                <a16:creationId xmlns:a16="http://schemas.microsoft.com/office/drawing/2014/main" id="{DA767EF1-61C1-2182-649A-1AED06D40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779" y="2126553"/>
            <a:ext cx="1092240" cy="7281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ildergebnis für anonymity">
            <a:extLst>
              <a:ext uri="{FF2B5EF4-FFF2-40B4-BE49-F238E27FC236}">
                <a16:creationId xmlns:a16="http://schemas.microsoft.com/office/drawing/2014/main" id="{2A990540-5F5F-96CE-EF91-CBFBBB814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26553"/>
            <a:ext cx="1092240" cy="7281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ildergebnis für anonymity">
            <a:extLst>
              <a:ext uri="{FF2B5EF4-FFF2-40B4-BE49-F238E27FC236}">
                <a16:creationId xmlns:a16="http://schemas.microsoft.com/office/drawing/2014/main" id="{33D4325C-1A42-F727-1CF2-9B8720396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5760" y="2126553"/>
            <a:ext cx="1092240" cy="7281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ildergebnis für anonymity">
            <a:extLst>
              <a:ext uri="{FF2B5EF4-FFF2-40B4-BE49-F238E27FC236}">
                <a16:creationId xmlns:a16="http://schemas.microsoft.com/office/drawing/2014/main" id="{FD92A25B-E056-EE8D-67F9-59F8B89C6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195" y="2126553"/>
            <a:ext cx="1092240" cy="7281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ildergebnis für anonymity">
            <a:extLst>
              <a:ext uri="{FF2B5EF4-FFF2-40B4-BE49-F238E27FC236}">
                <a16:creationId xmlns:a16="http://schemas.microsoft.com/office/drawing/2014/main" id="{EA17D2FA-9905-4CB2-5DB6-25C92F25A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630" y="2126553"/>
            <a:ext cx="1092240" cy="728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89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B4535-6C31-0893-9E50-0FA578B080B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F2D68B7-9F34-4BBA-D852-B6C559F58CB0}"/>
              </a:ext>
            </a:extLst>
          </p:cNvPr>
          <p:cNvSpPr>
            <a:spLocks noGrp="1"/>
          </p:cNvSpPr>
          <p:nvPr>
            <p:ph type="title"/>
          </p:nvPr>
        </p:nvSpPr>
        <p:spPr/>
        <p:txBody>
          <a:bodyPr/>
          <a:lstStyle/>
          <a:p>
            <a:r>
              <a:rPr lang="de-DE" b="1" dirty="0">
                <a:latin typeface="Helvetica Neue" panose="02000503000000020004" pitchFamily="2" charset="0"/>
                <a:ea typeface="Helvetica Neue" panose="02000503000000020004" pitchFamily="2" charset="0"/>
                <a:cs typeface="Helvetica Neue" panose="02000503000000020004" pitchFamily="2" charset="0"/>
              </a:rPr>
              <a:t>Thema 2</a:t>
            </a:r>
            <a:r>
              <a:rPr lang="de-DE" dirty="0"/>
              <a:t>: Datenschutzfreundliche KI-Nutzung</a:t>
            </a:r>
          </a:p>
        </p:txBody>
      </p:sp>
      <p:sp>
        <p:nvSpPr>
          <p:cNvPr id="3" name="Inhaltsplatzhalter 2">
            <a:extLst>
              <a:ext uri="{FF2B5EF4-FFF2-40B4-BE49-F238E27FC236}">
                <a16:creationId xmlns:a16="http://schemas.microsoft.com/office/drawing/2014/main" id="{D88CD6D0-C361-D5B4-47A6-9F3E6B3DCC81}"/>
              </a:ext>
            </a:extLst>
          </p:cNvPr>
          <p:cNvSpPr>
            <a:spLocks noGrp="1"/>
          </p:cNvSpPr>
          <p:nvPr>
            <p:ph idx="1"/>
          </p:nvPr>
        </p:nvSpPr>
        <p:spPr>
          <a:xfrm>
            <a:off x="197602" y="892493"/>
            <a:ext cx="8799164" cy="3986661"/>
          </a:xfrm>
        </p:spPr>
        <p:txBody>
          <a:bodyPr>
            <a:noAutofit/>
          </a:bodyPr>
          <a:lstStyle/>
          <a:p>
            <a:pPr marL="0" indent="0">
              <a:buNone/>
            </a:pPr>
            <a:r>
              <a:rPr lang="de-DE" sz="1400" dirty="0">
                <a:latin typeface="Helvetica Neue Medium" panose="02000503000000020004" pitchFamily="2" charset="0"/>
                <a:ea typeface="Helvetica Neue Medium" panose="02000503000000020004" pitchFamily="2" charset="0"/>
                <a:cs typeface="Helvetica Neue Medium" panose="02000503000000020004" pitchFamily="2" charset="0"/>
              </a:rPr>
              <a:t>Aufgabe:</a:t>
            </a:r>
          </a:p>
          <a:p>
            <a:r>
              <a:rPr lang="de-DE" sz="1400" dirty="0">
                <a:latin typeface="Helvetica Neue Light" panose="02000403000000020004" pitchFamily="2" charset="0"/>
                <a:ea typeface="Helvetica Neue Light" panose="02000403000000020004" pitchFamily="2" charset="0"/>
                <a:cs typeface="Helvetica Neue Medium" panose="02000503000000020004" pitchFamily="2" charset="0"/>
              </a:rPr>
              <a:t>Finden und skizzieren Sie einen KI-Anwendungsfall, in dem personenbezogene Daten notwendigerweise für das Training genutzt werden. Implementieren Sie den Anwendungsfall (incl. Training mit einem geeigneten Datensatz) und skizzieren Sie das </a:t>
            </a:r>
            <a:r>
              <a:rPr lang="de-DE" sz="1400" dirty="0" err="1">
                <a:latin typeface="Helvetica Neue Light" panose="02000403000000020004" pitchFamily="2" charset="0"/>
                <a:ea typeface="Helvetica Neue Light" panose="02000403000000020004" pitchFamily="2" charset="0"/>
                <a:cs typeface="Helvetica Neue Medium" panose="02000503000000020004" pitchFamily="2" charset="0"/>
              </a:rPr>
              <a:t>Privatheitsproblem</a:t>
            </a:r>
            <a:r>
              <a:rPr lang="de-DE" sz="1400" dirty="0">
                <a:latin typeface="Helvetica Neue Light" panose="02000403000000020004" pitchFamily="2" charset="0"/>
                <a:ea typeface="Helvetica Neue Light" panose="02000403000000020004" pitchFamily="2" charset="0"/>
                <a:cs typeface="Helvetica Neue Medium" panose="02000503000000020004" pitchFamily="2" charset="0"/>
              </a:rPr>
              <a:t> anschaulich. </a:t>
            </a:r>
          </a:p>
          <a:p>
            <a:r>
              <a:rPr lang="de-DE" sz="1400" dirty="0">
                <a:latin typeface="Helvetica Neue Light" panose="02000403000000020004" pitchFamily="2" charset="0"/>
                <a:ea typeface="Helvetica Neue Light" panose="02000403000000020004" pitchFamily="2" charset="0"/>
                <a:cs typeface="Helvetica Neue Medium" panose="02000503000000020004" pitchFamily="2" charset="0"/>
              </a:rPr>
              <a:t>Führen Sie dann parallel auf dem Datensatz eine geeignete Anonymisierung durch und trainieren Sie das genutzte KI-Modell auf dem anonymisierten Datensatz. </a:t>
            </a:r>
          </a:p>
          <a:p>
            <a:r>
              <a:rPr lang="de-DE" sz="1400" dirty="0">
                <a:latin typeface="Helvetica Neue Light" panose="02000403000000020004" pitchFamily="2" charset="0"/>
                <a:ea typeface="Helvetica Neue Light" panose="02000403000000020004" pitchFamily="2" charset="0"/>
                <a:cs typeface="Helvetica Neue Medium" panose="02000503000000020004" pitchFamily="2" charset="0"/>
              </a:rPr>
              <a:t>Wie wirkt sich die Anonymisierung auf die Qualität der Ergebnisse aus? Welchen Einfluss haben unterschiedliche </a:t>
            </a:r>
            <a:r>
              <a:rPr lang="de-DE" sz="1400" dirty="0" err="1">
                <a:latin typeface="Helvetica Neue Light" panose="02000403000000020004" pitchFamily="2" charset="0"/>
                <a:ea typeface="Helvetica Neue Light" panose="02000403000000020004" pitchFamily="2" charset="0"/>
                <a:cs typeface="Helvetica Neue Medium" panose="02000503000000020004" pitchFamily="2" charset="0"/>
              </a:rPr>
              <a:t>Anonymisierungparameter</a:t>
            </a:r>
            <a:r>
              <a:rPr lang="de-DE" sz="1400" dirty="0">
                <a:latin typeface="Helvetica Neue Light" panose="02000403000000020004" pitchFamily="2" charset="0"/>
                <a:ea typeface="Helvetica Neue Light" panose="02000403000000020004" pitchFamily="2" charset="0"/>
                <a:cs typeface="Helvetica Neue Medium" panose="02000503000000020004" pitchFamily="2" charset="0"/>
              </a:rPr>
              <a:t>?</a:t>
            </a:r>
          </a:p>
          <a:p>
            <a:pPr marL="0" indent="0">
              <a:buNone/>
            </a:pPr>
            <a:r>
              <a:rPr lang="de-DE" sz="1400" dirty="0">
                <a:latin typeface="Helvetica Neue Medium" panose="02000503000000020004" pitchFamily="2" charset="0"/>
                <a:ea typeface="Helvetica Neue Medium" panose="02000503000000020004" pitchFamily="2" charset="0"/>
                <a:cs typeface="Helvetica Neue Medium" panose="02000503000000020004" pitchFamily="2" charset="0"/>
              </a:rPr>
              <a:t>Stretch-Goal:</a:t>
            </a:r>
          </a:p>
          <a:p>
            <a:r>
              <a:rPr lang="de-DE" sz="1400" dirty="0"/>
              <a:t>Sind im Rahmen der vorgeschalteten Anonymisierung evtl. noch Optimierungen möglich, etwa durch geschickte Auswahl der zur Anonymisierung genutzten Attribute? Für einige Standardverfahren und -implementierungen (insb. </a:t>
            </a:r>
            <a:r>
              <a:rPr lang="de-DE" sz="1400" dirty="0" err="1"/>
              <a:t>scikit-learn</a:t>
            </a:r>
            <a:r>
              <a:rPr lang="de-DE" sz="1400" dirty="0"/>
              <a:t>) existieren außerdem mittlerweile prototypische Implementierungen </a:t>
            </a:r>
            <a:r>
              <a:rPr lang="de-DE" sz="1400" dirty="0" err="1"/>
              <a:t>zB</a:t>
            </a:r>
            <a:r>
              <a:rPr lang="de-DE" sz="1400" dirty="0"/>
              <a:t> für “</a:t>
            </a:r>
            <a:r>
              <a:rPr lang="de-DE" sz="1400" dirty="0" err="1"/>
              <a:t>differentially</a:t>
            </a:r>
            <a:r>
              <a:rPr lang="de-DE" sz="1400" dirty="0"/>
              <a:t> private </a:t>
            </a:r>
            <a:r>
              <a:rPr lang="de-DE" sz="1400" dirty="0" err="1"/>
              <a:t>learning</a:t>
            </a:r>
            <a:r>
              <a:rPr lang="de-DE" sz="1400" dirty="0"/>
              <a:t>”. Wie schneiden diese im Vergleich ab?</a:t>
            </a:r>
          </a:p>
        </p:txBody>
      </p:sp>
      <p:sp>
        <p:nvSpPr>
          <p:cNvPr id="4" name="Datumsplatzhalter 3">
            <a:extLst>
              <a:ext uri="{FF2B5EF4-FFF2-40B4-BE49-F238E27FC236}">
                <a16:creationId xmlns:a16="http://schemas.microsoft.com/office/drawing/2014/main" id="{B51DA651-7370-EADA-B0FA-D6D5C84B70D8}"/>
              </a:ext>
            </a:extLst>
          </p:cNvPr>
          <p:cNvSpPr>
            <a:spLocks noGrp="1"/>
          </p:cNvSpPr>
          <p:nvPr>
            <p:ph type="dt" sz="half" idx="10"/>
          </p:nvPr>
        </p:nvSpPr>
        <p:spPr/>
        <p:txBody>
          <a:bodyPr/>
          <a:lstStyle/>
          <a:p>
            <a:fld id="{E00E9F70-85C9-7B45-8C46-19AC6DF473A7}" type="datetime1">
              <a:rPr lang="de-AT" smtClean="0"/>
              <a:t>01.10.24</a:t>
            </a:fld>
            <a:endParaRPr lang="de-AT" dirty="0"/>
          </a:p>
        </p:txBody>
      </p:sp>
      <p:sp>
        <p:nvSpPr>
          <p:cNvPr id="5" name="Fußzeilenplatzhalter 4">
            <a:extLst>
              <a:ext uri="{FF2B5EF4-FFF2-40B4-BE49-F238E27FC236}">
                <a16:creationId xmlns:a16="http://schemas.microsoft.com/office/drawing/2014/main" id="{B97B5341-DA6D-7D18-843B-EF508E28D67A}"/>
              </a:ext>
            </a:extLst>
          </p:cNvPr>
          <p:cNvSpPr>
            <a:spLocks noGrp="1"/>
          </p:cNvSpPr>
          <p:nvPr>
            <p:ph type="ftr" sz="quarter" idx="11"/>
          </p:nvPr>
        </p:nvSpPr>
        <p:spPr/>
        <p:txBody>
          <a:bodyPr/>
          <a:lstStyle/>
          <a:p>
            <a:r>
              <a:rPr lang="de-AT"/>
              <a:t>UV+SE AI-Werkstatt  – Einführung und Organisatorisches</a:t>
            </a:r>
            <a:endParaRPr lang="de-AT" dirty="0"/>
          </a:p>
        </p:txBody>
      </p:sp>
      <p:sp>
        <p:nvSpPr>
          <p:cNvPr id="6" name="Foliennummernplatzhalter 5">
            <a:extLst>
              <a:ext uri="{FF2B5EF4-FFF2-40B4-BE49-F238E27FC236}">
                <a16:creationId xmlns:a16="http://schemas.microsoft.com/office/drawing/2014/main" id="{B098B015-C264-8AC0-83E5-D4F69BBD336B}"/>
              </a:ext>
            </a:extLst>
          </p:cNvPr>
          <p:cNvSpPr>
            <a:spLocks noGrp="1"/>
          </p:cNvSpPr>
          <p:nvPr>
            <p:ph type="sldNum" sz="quarter" idx="12"/>
          </p:nvPr>
        </p:nvSpPr>
        <p:spPr/>
        <p:txBody>
          <a:bodyPr/>
          <a:lstStyle/>
          <a:p>
            <a:fld id="{97849394-0141-4681-AEBD-833D9B3076DF}" type="slidenum">
              <a:rPr lang="de-AT" smtClean="0"/>
              <a:pPr/>
              <a:t>8</a:t>
            </a:fld>
            <a:endParaRPr lang="de-AT" dirty="0"/>
          </a:p>
        </p:txBody>
      </p:sp>
    </p:spTree>
    <p:extLst>
      <p:ext uri="{BB962C8B-B14F-4D97-AF65-F5344CB8AC3E}">
        <p14:creationId xmlns:p14="http://schemas.microsoft.com/office/powerpoint/2010/main" val="1539983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7CA87-7AFE-8B8E-2315-F6B23654DDF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9ECC88B-12AA-8F78-8C6F-2DB9788C9711}"/>
              </a:ext>
            </a:extLst>
          </p:cNvPr>
          <p:cNvSpPr>
            <a:spLocks noGrp="1"/>
          </p:cNvSpPr>
          <p:nvPr>
            <p:ph type="title"/>
          </p:nvPr>
        </p:nvSpPr>
        <p:spPr>
          <a:xfrm>
            <a:off x="209226" y="146811"/>
            <a:ext cx="6908592" cy="450190"/>
          </a:xfrm>
        </p:spPr>
        <p:txBody>
          <a:bodyPr>
            <a:normAutofit fontScale="90000"/>
          </a:bodyPr>
          <a:lstStyle/>
          <a:p>
            <a:r>
              <a:rPr lang="de-DE" b="1" dirty="0">
                <a:latin typeface="Helvetica Neue" panose="02000503000000020004" pitchFamily="2" charset="0"/>
                <a:ea typeface="Helvetica Neue" panose="02000503000000020004" pitchFamily="2" charset="0"/>
                <a:cs typeface="Helvetica Neue" panose="02000503000000020004" pitchFamily="2" charset="0"/>
              </a:rPr>
              <a:t>Thema 3</a:t>
            </a:r>
            <a:r>
              <a:rPr lang="de-DE" dirty="0"/>
              <a:t>: Bewertung/Evaluierung moderner ML Ansätze zur Zeitreihenvorhersage</a:t>
            </a:r>
          </a:p>
        </p:txBody>
      </p:sp>
      <p:sp>
        <p:nvSpPr>
          <p:cNvPr id="4" name="Datumsplatzhalter 3">
            <a:extLst>
              <a:ext uri="{FF2B5EF4-FFF2-40B4-BE49-F238E27FC236}">
                <a16:creationId xmlns:a16="http://schemas.microsoft.com/office/drawing/2014/main" id="{63BE2821-6296-D79C-31A2-822F46B674D5}"/>
              </a:ext>
            </a:extLst>
          </p:cNvPr>
          <p:cNvSpPr>
            <a:spLocks noGrp="1"/>
          </p:cNvSpPr>
          <p:nvPr>
            <p:ph type="dt" sz="half" idx="10"/>
          </p:nvPr>
        </p:nvSpPr>
        <p:spPr/>
        <p:txBody>
          <a:bodyPr/>
          <a:lstStyle/>
          <a:p>
            <a:fld id="{E00E9F70-85C9-7B45-8C46-19AC6DF473A7}" type="datetime1">
              <a:rPr lang="de-AT" smtClean="0"/>
              <a:t>01.10.24</a:t>
            </a:fld>
            <a:endParaRPr lang="de-AT" dirty="0"/>
          </a:p>
        </p:txBody>
      </p:sp>
      <p:sp>
        <p:nvSpPr>
          <p:cNvPr id="5" name="Fußzeilenplatzhalter 4">
            <a:extLst>
              <a:ext uri="{FF2B5EF4-FFF2-40B4-BE49-F238E27FC236}">
                <a16:creationId xmlns:a16="http://schemas.microsoft.com/office/drawing/2014/main" id="{FC93ABD0-2D89-5516-5C71-61FCE3C90D23}"/>
              </a:ext>
            </a:extLst>
          </p:cNvPr>
          <p:cNvSpPr>
            <a:spLocks noGrp="1"/>
          </p:cNvSpPr>
          <p:nvPr>
            <p:ph type="ftr" sz="quarter" idx="11"/>
          </p:nvPr>
        </p:nvSpPr>
        <p:spPr/>
        <p:txBody>
          <a:bodyPr/>
          <a:lstStyle/>
          <a:p>
            <a:r>
              <a:rPr lang="de-AT"/>
              <a:t>UV+SE AI-Werkstatt  – Einführung und Organisatorisches</a:t>
            </a:r>
            <a:endParaRPr lang="de-AT" dirty="0"/>
          </a:p>
        </p:txBody>
      </p:sp>
      <p:sp>
        <p:nvSpPr>
          <p:cNvPr id="6" name="Foliennummernplatzhalter 5">
            <a:extLst>
              <a:ext uri="{FF2B5EF4-FFF2-40B4-BE49-F238E27FC236}">
                <a16:creationId xmlns:a16="http://schemas.microsoft.com/office/drawing/2014/main" id="{764E2CC0-1517-8AA6-CEA9-0FD3C4B8228A}"/>
              </a:ext>
            </a:extLst>
          </p:cNvPr>
          <p:cNvSpPr>
            <a:spLocks noGrp="1"/>
          </p:cNvSpPr>
          <p:nvPr>
            <p:ph type="sldNum" sz="quarter" idx="12"/>
          </p:nvPr>
        </p:nvSpPr>
        <p:spPr/>
        <p:txBody>
          <a:bodyPr/>
          <a:lstStyle/>
          <a:p>
            <a:fld id="{97849394-0141-4681-AEBD-833D9B3076DF}" type="slidenum">
              <a:rPr lang="de-AT" smtClean="0"/>
              <a:pPr/>
              <a:t>9</a:t>
            </a:fld>
            <a:endParaRPr lang="de-AT" dirty="0"/>
          </a:p>
        </p:txBody>
      </p:sp>
      <p:pic>
        <p:nvPicPr>
          <p:cNvPr id="7" name="Picture 6" descr="A graph with a line drawn on it&#10;&#10;Description automatically generated">
            <a:extLst>
              <a:ext uri="{FF2B5EF4-FFF2-40B4-BE49-F238E27FC236}">
                <a16:creationId xmlns:a16="http://schemas.microsoft.com/office/drawing/2014/main" id="{A2752227-0BC4-98CB-E027-C87D8148D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083" y="822385"/>
            <a:ext cx="3921065" cy="3921065"/>
          </a:xfrm>
          <a:prstGeom prst="rect">
            <a:avLst/>
          </a:prstGeom>
          <a:ln>
            <a:solidFill>
              <a:schemeClr val="tx1"/>
            </a:solidFill>
          </a:ln>
        </p:spPr>
      </p:pic>
    </p:spTree>
    <p:extLst>
      <p:ext uri="{BB962C8B-B14F-4D97-AF65-F5344CB8AC3E}">
        <p14:creationId xmlns:p14="http://schemas.microsoft.com/office/powerpoint/2010/main" val="2065162394"/>
      </p:ext>
    </p:extLst>
  </p:cSld>
  <p:clrMapOvr>
    <a:masterClrMapping/>
  </p:clrMapOvr>
</p:sld>
</file>

<file path=ppt/theme/theme1.xml><?xml version="1.0" encoding="utf-8"?>
<a:theme xmlns:a="http://schemas.openxmlformats.org/drawingml/2006/main" name="Office 2013 – 2022-Design">
  <a:themeElements>
    <a:clrScheme name="Office 2013 – 2022-Design">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Design">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100</TotalTime>
  <Words>1028</Words>
  <Application>Microsoft Macintosh PowerPoint</Application>
  <PresentationFormat>On-screen Show (16:9)</PresentationFormat>
  <Paragraphs>129</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Helvetica Neue</vt:lpstr>
      <vt:lpstr>HELVETICA NEUE LIGHT</vt:lpstr>
      <vt:lpstr>HELVETICA NEUE LIGHT</vt:lpstr>
      <vt:lpstr>Helvetica Neue Medium</vt:lpstr>
      <vt:lpstr>Symbol</vt:lpstr>
      <vt:lpstr>Times New Roman</vt:lpstr>
      <vt:lpstr>Office 2013 – 2022-Design</vt:lpstr>
      <vt:lpstr>Einführung und Organisatorisches</vt:lpstr>
      <vt:lpstr>PowerPoint Presentation</vt:lpstr>
      <vt:lpstr>UV+SE AI-Werkstatt: Generelles Modell</vt:lpstr>
      <vt:lpstr>Für alle Themen gilt:</vt:lpstr>
      <vt:lpstr>Thema 1: Wie biased sind vortrainierte LLMs?</vt:lpstr>
      <vt:lpstr>Thema 1 : Wie biased sind vortrainierte LLMs?</vt:lpstr>
      <vt:lpstr>Thema 2: Datenschutzfreundliche KI-Nutzung</vt:lpstr>
      <vt:lpstr>Thema 2: Datenschutzfreundliche KI-Nutzung</vt:lpstr>
      <vt:lpstr>Thema 3: Bewertung/Evaluierung moderner ML Ansätze zur Zeitreihenvorhersage</vt:lpstr>
      <vt:lpstr>Thema 3: Bewertung/Evaluierung moderner ML Ansätze zur Zeitreihenvorhersage</vt:lpstr>
      <vt:lpstr>Thema 4: ML Methoden zur Analyse &amp; Modellierung kollektiven Verhaltens</vt:lpstr>
      <vt:lpstr>Thema 4: ML Methoden zur Analyse &amp; Modellierung kollektiven Verhaltens</vt:lpstr>
      <vt:lpstr>Prüfungselemente</vt:lpstr>
      <vt:lpstr>Semesterablauf</vt:lpstr>
    </vt:vector>
  </TitlesOfParts>
  <Company>Universität Salzburg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Kunstmann Hermann</dc:creator>
  <cp:lastModifiedBy>Kwitt Roland</cp:lastModifiedBy>
  <cp:revision>82</cp:revision>
  <dcterms:created xsi:type="dcterms:W3CDTF">2020-07-07T11:53:49Z</dcterms:created>
  <dcterms:modified xsi:type="dcterms:W3CDTF">2024-10-01T14:36:25Z</dcterms:modified>
</cp:coreProperties>
</file>